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2"/>
  </p:notesMasterIdLst>
  <p:sldIdLst>
    <p:sldId id="256" r:id="rId2"/>
    <p:sldId id="257" r:id="rId3"/>
    <p:sldId id="345" r:id="rId4"/>
    <p:sldId id="346" r:id="rId5"/>
    <p:sldId id="263" r:id="rId6"/>
    <p:sldId id="261" r:id="rId7"/>
    <p:sldId id="262" r:id="rId8"/>
    <p:sldId id="264" r:id="rId9"/>
    <p:sldId id="258" r:id="rId10"/>
    <p:sldId id="267" r:id="rId11"/>
    <p:sldId id="270" r:id="rId12"/>
    <p:sldId id="268" r:id="rId13"/>
    <p:sldId id="269" r:id="rId14"/>
    <p:sldId id="271" r:id="rId15"/>
    <p:sldId id="273" r:id="rId16"/>
    <p:sldId id="274" r:id="rId17"/>
    <p:sldId id="275" r:id="rId18"/>
    <p:sldId id="276" r:id="rId19"/>
    <p:sldId id="277" r:id="rId20"/>
    <p:sldId id="272" r:id="rId21"/>
    <p:sldId id="281" r:id="rId22"/>
    <p:sldId id="278" r:id="rId23"/>
    <p:sldId id="279" r:id="rId24"/>
    <p:sldId id="280" r:id="rId25"/>
    <p:sldId id="289" r:id="rId26"/>
    <p:sldId id="285" r:id="rId27"/>
    <p:sldId id="286" r:id="rId28"/>
    <p:sldId id="287" r:id="rId29"/>
    <p:sldId id="290" r:id="rId30"/>
    <p:sldId id="291" r:id="rId31"/>
    <p:sldId id="292" r:id="rId32"/>
    <p:sldId id="288" r:id="rId33"/>
    <p:sldId id="297" r:id="rId34"/>
    <p:sldId id="293" r:id="rId35"/>
    <p:sldId id="300" r:id="rId36"/>
    <p:sldId id="301" r:id="rId37"/>
    <p:sldId id="302" r:id="rId38"/>
    <p:sldId id="303" r:id="rId39"/>
    <p:sldId id="295" r:id="rId40"/>
    <p:sldId id="304" r:id="rId41"/>
    <p:sldId id="298" r:id="rId42"/>
    <p:sldId id="299" r:id="rId43"/>
    <p:sldId id="296" r:id="rId44"/>
    <p:sldId id="305" r:id="rId45"/>
    <p:sldId id="306" r:id="rId46"/>
    <p:sldId id="294" r:id="rId47"/>
    <p:sldId id="309" r:id="rId48"/>
    <p:sldId id="343" r:id="rId49"/>
    <p:sldId id="317" r:id="rId50"/>
    <p:sldId id="316" r:id="rId51"/>
    <p:sldId id="312" r:id="rId52"/>
    <p:sldId id="313" r:id="rId53"/>
    <p:sldId id="314" r:id="rId54"/>
    <p:sldId id="319" r:id="rId55"/>
    <p:sldId id="318" r:id="rId56"/>
    <p:sldId id="315" r:id="rId57"/>
    <p:sldId id="320" r:id="rId58"/>
    <p:sldId id="323" r:id="rId59"/>
    <p:sldId id="324" r:id="rId60"/>
    <p:sldId id="322" r:id="rId61"/>
    <p:sldId id="321" r:id="rId62"/>
    <p:sldId id="327" r:id="rId63"/>
    <p:sldId id="328" r:id="rId64"/>
    <p:sldId id="325" r:id="rId65"/>
    <p:sldId id="326" r:id="rId66"/>
    <p:sldId id="330" r:id="rId67"/>
    <p:sldId id="331" r:id="rId68"/>
    <p:sldId id="332" r:id="rId69"/>
    <p:sldId id="284" r:id="rId70"/>
    <p:sldId id="282" r:id="rId71"/>
    <p:sldId id="334" r:id="rId72"/>
    <p:sldId id="260" r:id="rId73"/>
    <p:sldId id="335" r:id="rId74"/>
    <p:sldId id="336" r:id="rId75"/>
    <p:sldId id="337" r:id="rId76"/>
    <p:sldId id="338" r:id="rId77"/>
    <p:sldId id="342" r:id="rId78"/>
    <p:sldId id="341" r:id="rId79"/>
    <p:sldId id="339" r:id="rId80"/>
    <p:sldId id="340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0"/>
    <p:restoredTop sz="90685"/>
  </p:normalViewPr>
  <p:slideViewPr>
    <p:cSldViewPr snapToGrid="0" snapToObjects="1">
      <p:cViewPr>
        <p:scale>
          <a:sx n="92" d="100"/>
          <a:sy n="92" d="100"/>
        </p:scale>
        <p:origin x="52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E08E2-2492-1C45-8DC9-875F6A323C7F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B3870-9C0B-884E-A0BE-24DFE4125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[University]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7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[116]</a:t>
            </a:r>
            <a:r>
              <a:rPr lang="zh-CN" altLang="en-US" dirty="0" smtClean="0"/>
              <a:t> </a:t>
            </a:r>
            <a:r>
              <a:rPr lang="en-US" altLang="zh-CN" dirty="0" smtClean="0"/>
              <a:t>[33]</a:t>
            </a:r>
            <a:r>
              <a:rPr lang="zh-CN" altLang="en-US" dirty="0" smtClean="0"/>
              <a:t> </a:t>
            </a:r>
            <a:r>
              <a:rPr lang="en-US" altLang="zh-CN" dirty="0" smtClean="0"/>
              <a:t>[149]</a:t>
            </a:r>
            <a:r>
              <a:rPr lang="zh-CN" altLang="en-US" dirty="0" smtClean="0"/>
              <a:t> </a:t>
            </a:r>
            <a:r>
              <a:rPr lang="en-US" altLang="zh-CN" dirty="0" smtClean="0"/>
              <a:t>[44]</a:t>
            </a:r>
            <a:r>
              <a:rPr lang="zh-CN" altLang="en-US" dirty="0" smtClean="0"/>
              <a:t> </a:t>
            </a:r>
            <a:r>
              <a:rPr lang="en-US" altLang="zh-CN" dirty="0" smtClean="0"/>
              <a:t>[8]</a:t>
            </a:r>
            <a:r>
              <a:rPr lang="zh-CN" altLang="en-US" dirty="0" smtClean="0"/>
              <a:t> </a:t>
            </a:r>
            <a:r>
              <a:rPr lang="en-US" altLang="zh-CN" dirty="0" smtClean="0"/>
              <a:t>[52]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14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[36]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[26]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357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4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[505]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[311]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[9]</a:t>
            </a:r>
            <a:r>
              <a:rPr lang="zh-CN" altLang="en-US" baseline="0" dirty="0" smtClean="0"/>
              <a:t> </a:t>
            </a:r>
            <a:r>
              <a:rPr lang="is-IS" altLang="zh-CN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0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58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[x]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2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[x]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7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E15E-B472-4545-911C-566C23C4A0D1}" type="datetime1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2FEC734E-CCEF-284C-9AFC-07F55C7045D1}" type="datetime1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A5419-BE46-A747-83CA-57492B4ED245}" type="datetime1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9A054221-4957-6141-8007-3955DF66A8AA}" type="datetime1">
              <a:rPr lang="en-US" smtClean="0"/>
              <a:t>9/21/16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meng-jiang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1.png"/><Relationship Id="rId5" Type="http://schemas.microsoft.com/office/2007/relationships/hdphoto" Target="../media/hdphoto5.wdp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christos/courses/826.F14/" TargetMode="External"/><Relationship Id="rId4" Type="http://schemas.openxmlformats.org/officeDocument/2006/relationships/hyperlink" Target="http://web.eecs.umich.edu/~dkoutra/courses/F15_598/" TargetMode="External"/><Relationship Id="rId5" Type="http://schemas.openxmlformats.org/officeDocument/2006/relationships/hyperlink" Target="https://www.cs.umd.edu/~srijan/badactors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1.png"/><Relationship Id="rId5" Type="http://schemas.microsoft.com/office/2007/relationships/hdphoto" Target="../media/hdphoto5.wdp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4.png"/><Relationship Id="rId11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63.png"/><Relationship Id="rId14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4" Type="http://schemas.openxmlformats.org/officeDocument/2006/relationships/image" Target="../media/image68.jpg"/><Relationship Id="rId5" Type="http://schemas.openxmlformats.org/officeDocument/2006/relationships/image" Target="../media/image69.png"/><Relationship Id="rId6" Type="http://schemas.openxmlformats.org/officeDocument/2006/relationships/image" Target="../media/image70.jpg"/><Relationship Id="rId7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1" Type="http://schemas.microsoft.com/office/2007/relationships/hdphoto" Target="../media/hdphoto4.wdp"/><Relationship Id="rId12" Type="http://schemas.openxmlformats.org/officeDocument/2006/relationships/image" Target="../media/image21.png"/><Relationship Id="rId13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microsoft.com/office/2007/relationships/hdphoto" Target="../media/hdphoto6.wdp"/><Relationship Id="rId4" Type="http://schemas.openxmlformats.org/officeDocument/2006/relationships/image" Target="../media/image24.png"/><Relationship Id="rId5" Type="http://schemas.openxmlformats.org/officeDocument/2006/relationships/image" Target="../media/image61.png"/><Relationship Id="rId6" Type="http://schemas.openxmlformats.org/officeDocument/2006/relationships/image" Target="../media/image18.png"/><Relationship Id="rId7" Type="http://schemas.microsoft.com/office/2007/relationships/hdphoto" Target="../media/hdphoto2.wdp"/><Relationship Id="rId8" Type="http://schemas.openxmlformats.org/officeDocument/2006/relationships/image" Target="../media/image19.png"/><Relationship Id="rId9" Type="http://schemas.microsoft.com/office/2007/relationships/hdphoto" Target="../media/hdphoto3.wdp"/><Relationship Id="rId10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4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4.png"/><Relationship Id="rId13" Type="http://schemas.openxmlformats.org/officeDocument/2006/relationships/image" Target="../media/image17.png"/><Relationship Id="rId14" Type="http://schemas.microsoft.com/office/2007/relationships/hdphoto" Target="../media/hdphoto1.wdp"/><Relationship Id="rId15" Type="http://schemas.openxmlformats.org/officeDocument/2006/relationships/image" Target="../media/image23.png"/><Relationship Id="rId16" Type="http://schemas.microsoft.com/office/2007/relationships/hdphoto" Target="../media/hdphoto7.wdp"/><Relationship Id="rId17" Type="http://schemas.openxmlformats.org/officeDocument/2006/relationships/image" Target="../media/image60.png"/><Relationship Id="rId18" Type="http://schemas.openxmlformats.org/officeDocument/2006/relationships/image" Target="../media/image61.png"/><Relationship Id="rId19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2.xml.rels><?xml version="1.0" encoding="UTF-8" standalone="yes"?>
<Relationships xmlns="http://schemas.openxmlformats.org/package/2006/relationships"><Relationship Id="rId11" Type="http://schemas.microsoft.com/office/2007/relationships/hdphoto" Target="../media/hdphoto6.wdp"/><Relationship Id="rId12" Type="http://schemas.openxmlformats.org/officeDocument/2006/relationships/image" Target="../media/image24.png"/><Relationship Id="rId13" Type="http://schemas.openxmlformats.org/officeDocument/2006/relationships/image" Target="../media/image17.png"/><Relationship Id="rId14" Type="http://schemas.microsoft.com/office/2007/relationships/hdphoto" Target="../media/hdphoto1.wdp"/><Relationship Id="rId15" Type="http://schemas.openxmlformats.org/officeDocument/2006/relationships/image" Target="../media/image23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microsoft.com/office/2007/relationships/hdphoto" Target="../media/hdphoto2.wdp"/><Relationship Id="rId4" Type="http://schemas.openxmlformats.org/officeDocument/2006/relationships/image" Target="../media/image19.png"/><Relationship Id="rId5" Type="http://schemas.microsoft.com/office/2007/relationships/hdphoto" Target="../media/hdphoto3.wdp"/><Relationship Id="rId6" Type="http://schemas.openxmlformats.org/officeDocument/2006/relationships/image" Target="../media/image20.png"/><Relationship Id="rId7" Type="http://schemas.microsoft.com/office/2007/relationships/hdphoto" Target="../media/hdphoto4.wdp"/><Relationship Id="rId8" Type="http://schemas.openxmlformats.org/officeDocument/2006/relationships/image" Target="../media/image21.png"/><Relationship Id="rId9" Type="http://schemas.microsoft.com/office/2007/relationships/hdphoto" Target="../media/hdphoto5.wdp"/><Relationship Id="rId10" Type="http://schemas.openxmlformats.org/officeDocument/2006/relationships/image" Target="../media/image22.png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microsoft.com/office/2007/relationships/hdphoto" Target="../media/hdphoto6.wdp"/><Relationship Id="rId13" Type="http://schemas.openxmlformats.org/officeDocument/2006/relationships/image" Target="../media/image17.png"/><Relationship Id="rId14" Type="http://schemas.microsoft.com/office/2007/relationships/hdphoto" Target="../media/hdphoto1.wdp"/><Relationship Id="rId15" Type="http://schemas.openxmlformats.org/officeDocument/2006/relationships/image" Target="../media/image23.png"/><Relationship Id="rId16" Type="http://schemas.microsoft.com/office/2007/relationships/hdphoto" Target="../media/hdphoto7.wdp"/><Relationship Id="rId17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18.png"/><Relationship Id="rId4" Type="http://schemas.microsoft.com/office/2007/relationships/hdphoto" Target="../media/hdphoto2.wdp"/><Relationship Id="rId5" Type="http://schemas.openxmlformats.org/officeDocument/2006/relationships/image" Target="../media/image19.png"/><Relationship Id="rId6" Type="http://schemas.microsoft.com/office/2007/relationships/hdphoto" Target="../media/hdphoto3.wdp"/><Relationship Id="rId7" Type="http://schemas.openxmlformats.org/officeDocument/2006/relationships/image" Target="../media/image20.png"/><Relationship Id="rId8" Type="http://schemas.microsoft.com/office/2007/relationships/hdphoto" Target="../media/hdphoto4.wdp"/><Relationship Id="rId9" Type="http://schemas.openxmlformats.org/officeDocument/2006/relationships/image" Target="../media/image21.png"/><Relationship Id="rId10" Type="http://schemas.microsoft.com/office/2007/relationships/hdphoto" Target="../media/hdphoto5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meng-jiang.com/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2.png"/></Relationships>
</file>

<file path=ppt/slides/_rels/slide8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22.png"/><Relationship Id="rId13" Type="http://schemas.microsoft.com/office/2007/relationships/hdphoto" Target="../media/hdphoto6.wdp"/><Relationship Id="rId14" Type="http://schemas.openxmlformats.org/officeDocument/2006/relationships/image" Target="../media/image23.png"/><Relationship Id="rId15" Type="http://schemas.microsoft.com/office/2007/relationships/hdphoto" Target="../media/hdphoto7.wdp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microsoft.com/office/2007/relationships/hdphoto" Target="../media/hdphoto1.wdp"/><Relationship Id="rId4" Type="http://schemas.openxmlformats.org/officeDocument/2006/relationships/image" Target="../media/image18.png"/><Relationship Id="rId5" Type="http://schemas.microsoft.com/office/2007/relationships/hdphoto" Target="../media/hdphoto2.wdp"/><Relationship Id="rId6" Type="http://schemas.openxmlformats.org/officeDocument/2006/relationships/image" Target="../media/image19.png"/><Relationship Id="rId7" Type="http://schemas.microsoft.com/office/2007/relationships/hdphoto" Target="../media/hdphoto3.wdp"/><Relationship Id="rId8" Type="http://schemas.openxmlformats.org/officeDocument/2006/relationships/image" Target="../media/image20.png"/><Relationship Id="rId9" Type="http://schemas.microsoft.com/office/2007/relationships/hdphoto" Target="../media/hdphoto4.wdp"/><Relationship Id="rId10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 smtClean="0"/>
              <a:t>Data-Driven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Behavioral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Analytics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with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Networks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sz="2800" dirty="0" smtClean="0"/>
          </a:p>
          <a:p>
            <a:r>
              <a:rPr lang="en-US" altLang="zh-CN" sz="2800" dirty="0" smtClean="0"/>
              <a:t>Meng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Jiang</a:t>
            </a:r>
            <a:endParaRPr lang="zh-CN" altLang="en-US" sz="2800" dirty="0" smtClean="0"/>
          </a:p>
          <a:p>
            <a:r>
              <a:rPr lang="en-US" altLang="zh-CN" sz="2800" dirty="0" smtClean="0">
                <a:hlinkClick r:id="rId3"/>
              </a:rPr>
              <a:t>www.meng-jiang.com</a:t>
            </a:r>
            <a:endParaRPr lang="zh-CN" altLang="en-US" sz="2800" dirty="0"/>
          </a:p>
          <a:p>
            <a:r>
              <a:rPr lang="en-US" altLang="zh-CN" dirty="0" smtClean="0"/>
              <a:t>Job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alk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[University]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b="1" dirty="0" smtClean="0"/>
              <a:t>Q: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factors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users’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decisions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retweeting?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observe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data?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integrate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accurate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prediction?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365940"/>
              </p:ext>
            </p:extLst>
          </p:nvPr>
        </p:nvGraphicFramePr>
        <p:xfrm>
          <a:off x="131522" y="1699765"/>
          <a:ext cx="8880955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16051"/>
                <a:gridCol w="1265128"/>
                <a:gridCol w="1114817"/>
                <a:gridCol w="914400"/>
                <a:gridCol w="870559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Behavior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</a:t>
                      </a: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ntent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Collaborative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(CF)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Herlocker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TOIS;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Koren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KDD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Content-based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with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CF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Balabanovic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.; Liu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CIKM;]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SoRec</a:t>
                      </a: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CIKM, TIS]</a:t>
                      </a:r>
                    </a:p>
                    <a:p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WSDM]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methods [Massa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RecSys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Jamali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KDD; 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SIGIR, TIST]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595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Social</a:t>
            </a:r>
            <a:r>
              <a:rPr lang="zh-CN" altLang="en-US" smtClean="0"/>
              <a:t> </a:t>
            </a:r>
            <a:r>
              <a:rPr lang="en-US" altLang="zh-CN" smtClean="0"/>
              <a:t>Contextual</a:t>
            </a:r>
            <a:r>
              <a:rPr lang="zh-CN" altLang="en-US" smtClean="0"/>
              <a:t> </a:t>
            </a:r>
            <a:r>
              <a:rPr lang="en-US" altLang="zh-CN" smtClean="0"/>
              <a:t>Factors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Michelle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Obama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message?</a:t>
            </a:r>
            <a:endParaRPr lang="zh-CN" altLang="en-US" dirty="0" smtClean="0"/>
          </a:p>
          <a:p>
            <a:r>
              <a:rPr lang="en-US" altLang="zh-CN" dirty="0" smtClean="0"/>
              <a:t>Please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3822631"/>
            <a:ext cx="4114800" cy="198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2977872"/>
            <a:ext cx="4114800" cy="78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57" y="2977872"/>
            <a:ext cx="4572000" cy="282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086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440177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477733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17983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97377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22724" y="204264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retweet</a:t>
            </a:r>
            <a:endParaRPr lang="en-US" dirty="0"/>
          </a:p>
        </p:txBody>
      </p:sp>
      <p:cxnSp>
        <p:nvCxnSpPr>
          <p:cNvPr id="88" name="Straight Connector 87"/>
          <p:cNvCxnSpPr>
            <a:stCxn id="5" idx="6"/>
            <a:endCxn id="8" idx="2"/>
          </p:cNvCxnSpPr>
          <p:nvPr/>
        </p:nvCxnSpPr>
        <p:spPr>
          <a:xfrm>
            <a:off x="1897377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" idx="7"/>
            <a:endCxn id="8" idx="3"/>
          </p:cNvCxnSpPr>
          <p:nvPr/>
        </p:nvCxnSpPr>
        <p:spPr>
          <a:xfrm flipV="1">
            <a:off x="1867978" y="1870366"/>
            <a:ext cx="916960" cy="447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934933" y="2707764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adopted</a:t>
            </a:r>
            <a:endParaRPr lang="en-US" sz="2000" b="1" dirty="0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5138095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5175651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6415901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595295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cxnSp>
        <p:nvCxnSpPr>
          <p:cNvPr id="101" name="Straight Connector 100"/>
          <p:cNvCxnSpPr>
            <a:stCxn id="99" idx="6"/>
            <a:endCxn id="102" idx="2"/>
          </p:cNvCxnSpPr>
          <p:nvPr/>
        </p:nvCxnSpPr>
        <p:spPr>
          <a:xfrm>
            <a:off x="5595295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102" idx="3"/>
          </p:cNvCxnSpPr>
          <p:nvPr/>
        </p:nvCxnSpPr>
        <p:spPr>
          <a:xfrm flipV="1">
            <a:off x="5565896" y="1870366"/>
            <a:ext cx="916960" cy="44715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632851" y="2707764"/>
            <a:ext cx="991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refused</a:t>
            </a:r>
            <a:endParaRPr lang="en-US" sz="2000" b="1" dirty="0"/>
          </a:p>
        </p:txBody>
      </p:sp>
      <p:sp>
        <p:nvSpPr>
          <p:cNvPr id="104" name="Rectangle 103"/>
          <p:cNvSpPr/>
          <p:nvPr/>
        </p:nvSpPr>
        <p:spPr>
          <a:xfrm>
            <a:off x="5854605" y="167118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accent1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198662" y="203676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ignore</a:t>
            </a:r>
            <a:endParaRPr lang="en-US" dirty="0"/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25" y="3212162"/>
            <a:ext cx="3657600" cy="282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96" y="3212162"/>
            <a:ext cx="3657600" cy="28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213671" y="6154529"/>
            <a:ext cx="3106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Facebook: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Renren</a:t>
            </a:r>
            <a:endParaRPr lang="en-US" sz="2000" b="1" dirty="0"/>
          </a:p>
        </p:txBody>
      </p:sp>
      <p:sp>
        <p:nvSpPr>
          <p:cNvPr id="116" name="Rectangle 115"/>
          <p:cNvSpPr/>
          <p:nvPr/>
        </p:nvSpPr>
        <p:spPr>
          <a:xfrm>
            <a:off x="4769412" y="6154529"/>
            <a:ext cx="3658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Twitter: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Tencent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en-US" sz="2000" b="1" dirty="0"/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346383"/>
              </p:ext>
            </p:extLst>
          </p:nvPr>
        </p:nvGraphicFramePr>
        <p:xfrm>
          <a:off x="4105570" y="3096521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36219"/>
              </p:ext>
            </p:extLst>
          </p:nvPr>
        </p:nvGraphicFramePr>
        <p:xfrm>
          <a:off x="7974396" y="3077096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71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6" grpId="0" animBg="1"/>
      <p:bldP spid="97" grpId="0" animBg="1"/>
      <p:bldP spid="98" grpId="0" animBg="1"/>
      <p:bldP spid="99" grpId="0"/>
      <p:bldP spid="103" grpId="0"/>
      <p:bldP spid="104" grpId="0"/>
      <p:bldP spid="108" grpId="0"/>
      <p:bldP spid="115" grpId="0"/>
      <p:bldP spid="1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Modeling: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3736" y="2061515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en-US" sz="2000" b="1" dirty="0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03736" y="246162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736" y="2918825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en-US" sz="2000" b="1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03736" y="331893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736" y="3776135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endParaRPr lang="en-US" sz="2000" b="1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203736" y="417624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3736" y="4633445"/>
            <a:ext cx="2563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Interaction frequency</a:t>
            </a:r>
            <a:endParaRPr lang="en-US" sz="2000" b="1" dirty="0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03736" y="503355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6291618" y="2753120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preference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6291618" y="4300239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influence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item’s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3282288" y="246162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3282288" y="331893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3282288" y="417624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sender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3282288" y="503355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influence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Arrow Connector 19"/>
          <p:cNvCxnSpPr>
            <a:stCxn id="6" idx="3"/>
            <a:endCxn id="15" idx="1"/>
          </p:cNvCxnSpPr>
          <p:nvPr/>
        </p:nvCxnSpPr>
        <p:spPr>
          <a:xfrm>
            <a:off x="2946936" y="269022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6" idx="1"/>
          </p:cNvCxnSpPr>
          <p:nvPr/>
        </p:nvCxnSpPr>
        <p:spPr>
          <a:xfrm>
            <a:off x="2946936" y="269022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6" idx="1"/>
          </p:cNvCxnSpPr>
          <p:nvPr/>
        </p:nvCxnSpPr>
        <p:spPr>
          <a:xfrm>
            <a:off x="2946936" y="354753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17" idx="1"/>
          </p:cNvCxnSpPr>
          <p:nvPr/>
        </p:nvCxnSpPr>
        <p:spPr>
          <a:xfrm>
            <a:off x="2946936" y="354753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17" idx="1"/>
          </p:cNvCxnSpPr>
          <p:nvPr/>
        </p:nvCxnSpPr>
        <p:spPr>
          <a:xfrm>
            <a:off x="2946936" y="440484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3"/>
            <a:endCxn id="18" idx="1"/>
          </p:cNvCxnSpPr>
          <p:nvPr/>
        </p:nvCxnSpPr>
        <p:spPr>
          <a:xfrm>
            <a:off x="2946936" y="526215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8" idx="1"/>
          </p:cNvCxnSpPr>
          <p:nvPr/>
        </p:nvCxnSpPr>
        <p:spPr>
          <a:xfrm>
            <a:off x="2946936" y="440484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3" idx="1"/>
          </p:cNvCxnSpPr>
          <p:nvPr/>
        </p:nvCxnSpPr>
        <p:spPr>
          <a:xfrm>
            <a:off x="6025488" y="2690225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6" idx="3"/>
            <a:endCxn id="13" idx="1"/>
          </p:cNvCxnSpPr>
          <p:nvPr/>
        </p:nvCxnSpPr>
        <p:spPr>
          <a:xfrm flipV="1">
            <a:off x="6025488" y="3118880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7" idx="3"/>
            <a:endCxn id="14" idx="1"/>
          </p:cNvCxnSpPr>
          <p:nvPr/>
        </p:nvCxnSpPr>
        <p:spPr>
          <a:xfrm>
            <a:off x="6025488" y="4404845"/>
            <a:ext cx="266130" cy="261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8" idx="3"/>
            <a:endCxn id="14" idx="1"/>
          </p:cNvCxnSpPr>
          <p:nvPr/>
        </p:nvCxnSpPr>
        <p:spPr>
          <a:xfrm flipV="1">
            <a:off x="6025488" y="4665999"/>
            <a:ext cx="266130" cy="596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33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ContextMF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68821"/>
            <a:ext cx="7886700" cy="487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2156" y="2220752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773" y="414656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79596" y="222075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86007" y="414656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27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6" y="2250010"/>
            <a:ext cx="6460761" cy="983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29" y="4255937"/>
            <a:ext cx="7118393" cy="16245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2406" y="1521691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nfluence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31467" y="2022069"/>
            <a:ext cx="710621" cy="485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93055" y="2923131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40737" y="2914687"/>
            <a:ext cx="636874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25159" y="2914687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24960" y="1521691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reference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48292" y="1521691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5425289" y="2044911"/>
            <a:ext cx="57491" cy="51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95812" y="2044911"/>
            <a:ext cx="882294" cy="46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0302" y="3948173"/>
            <a:ext cx="132249" cy="37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163729" y="4735850"/>
            <a:ext cx="1672400" cy="5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97049" y="3478088"/>
            <a:ext cx="3978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nteraction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frequency/trust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68215" y="4356308"/>
            <a:ext cx="298682" cy="577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34340" y="5313094"/>
            <a:ext cx="1851495" cy="10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8296" y="3830066"/>
            <a:ext cx="1965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684240" y="5350883"/>
            <a:ext cx="479489" cy="513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81923" y="5796075"/>
            <a:ext cx="2204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710373" y="5271043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26005" y="3919757"/>
            <a:ext cx="164418" cy="433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50616" y="3418184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290556" y="4732729"/>
            <a:ext cx="2515309" cy="4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17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Gradient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2" y="2162475"/>
            <a:ext cx="6925456" cy="39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80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48686"/>
              </p:ext>
            </p:extLst>
          </p:nvPr>
        </p:nvGraphicFramePr>
        <p:xfrm>
          <a:off x="5320777" y="1451563"/>
          <a:ext cx="3787903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97027"/>
                <a:gridCol w="1173708"/>
                <a:gridCol w="12171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vs.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endParaRPr lang="zh-CN" alt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[TIST’11]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Renren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Tencent</a:t>
                      </a:r>
                      <a:endParaRPr lang="zh-CN" alt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24.2%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12.8%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20.7%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Kendall’s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9.82%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Spearman’s</a:t>
                      </a:r>
                      <a:endParaRPr 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10.6%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" y="1475771"/>
            <a:ext cx="5074420" cy="488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57950" y="3737073"/>
            <a:ext cx="1601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" charset="0"/>
                <a:ea typeface="Times" charset="0"/>
                <a:cs typeface="Times" charset="0"/>
              </a:rPr>
              <a:t>Prediction@K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78245" y="335596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45" y="562512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768" y="4024709"/>
            <a:ext cx="3169920" cy="247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1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News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Improved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conversion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5.78%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8.27%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(relatively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43%</a:t>
            </a:r>
            <a:r>
              <a:rPr lang="en-US" altLang="zh-CN" sz="2400" dirty="0" smtClean="0"/>
              <a:t>).</a:t>
            </a:r>
            <a:endParaRPr lang="zh-CN" altLang="en-US" sz="2400" dirty="0" smtClean="0"/>
          </a:p>
          <a:p>
            <a:r>
              <a:rPr lang="en-US" altLang="zh-CN" sz="2400" b="1" dirty="0" smtClean="0"/>
              <a:t>M.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Jiang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Cui,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Liu,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Yang,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Wang,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Zhu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Yang.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Recommendation”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CIKM’12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dirty="0" smtClean="0"/>
              <a:t>Published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TKDE’14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after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added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scalability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feature.</a:t>
            </a:r>
            <a:endParaRPr lang="zh-CN" altLang="en-US" sz="2400" dirty="0" smtClean="0"/>
          </a:p>
          <a:p>
            <a:r>
              <a:rPr lang="en-US" altLang="zh-CN" sz="2400" dirty="0" smtClean="0"/>
              <a:t>#citations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116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33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149</a:t>
            </a:r>
            <a:endParaRPr lang="zh-CN" altLang="en-US" sz="2400" b="1" dirty="0"/>
          </a:p>
          <a:p>
            <a:endParaRPr lang="zh-CN" altLang="en-US" sz="2400" dirty="0" smtClean="0"/>
          </a:p>
          <a:p>
            <a:r>
              <a:rPr lang="en-US" altLang="zh-CN" sz="2400" b="1" dirty="0" smtClean="0"/>
              <a:t>Can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we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transfer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knowledge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across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domains/platforms?</a:t>
            </a:r>
            <a:endParaRPr lang="zh-CN" altLang="en-US" sz="2400" b="1" dirty="0" smtClean="0"/>
          </a:p>
          <a:p>
            <a:r>
              <a:rPr lang="en-US" altLang="zh-CN" sz="2400" b="1" dirty="0" smtClean="0"/>
              <a:t>Cross-domain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CIKM’12,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TKDE’15.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#citations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44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8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52</a:t>
            </a:r>
            <a:endParaRPr lang="zh-CN" altLang="en-US" b="1" dirty="0" smtClean="0"/>
          </a:p>
          <a:p>
            <a:r>
              <a:rPr lang="en-US" altLang="zh-CN" sz="2400" b="1" dirty="0" smtClean="0"/>
              <a:t>Cross-platform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modeling.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AAAI’16.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091512" y="2079661"/>
            <a:ext cx="1748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Collaborative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filtering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5129" y="1605290"/>
            <a:ext cx="2235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Matrix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factorization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78024" y="3122278"/>
            <a:ext cx="17373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walk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Restarts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98380" y="4097799"/>
            <a:ext cx="295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Semi-supervised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learning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938627" y="4494079"/>
            <a:ext cx="1978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learning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65075" y="1978988"/>
            <a:ext cx="19252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Gradient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descent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927081" y="1981005"/>
            <a:ext cx="237994" cy="11412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185868" y="3290547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5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 (Analysis)?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Definition.</a:t>
            </a:r>
            <a:r>
              <a:rPr lang="zh-CN" altLang="en-US" sz="2400" i="1" dirty="0" smtClean="0"/>
              <a:t> </a:t>
            </a:r>
            <a:r>
              <a:rPr lang="en-US" sz="2400" b="1" dirty="0" smtClean="0"/>
              <a:t>Interactions</a:t>
            </a:r>
            <a:r>
              <a:rPr lang="en-US" sz="2400" dirty="0" smtClean="0"/>
              <a:t> made by </a:t>
            </a:r>
            <a:r>
              <a:rPr lang="en-US" sz="2400" b="1" dirty="0" smtClean="0"/>
              <a:t>individuals</a:t>
            </a:r>
            <a:r>
              <a:rPr 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conjunction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themselves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their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environment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Wikipedia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r>
              <a:rPr lang="en-US" altLang="zh-CN" sz="2400" i="1" dirty="0" smtClean="0"/>
              <a:t>Significance.</a:t>
            </a:r>
            <a:r>
              <a:rPr lang="zh-CN" altLang="en-US" sz="2400" i="1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data?</a:t>
            </a:r>
            <a:endParaRPr lang="zh-CN" altLang="en-US" sz="2400" dirty="0" smtClean="0"/>
          </a:p>
          <a:p>
            <a:pPr lvl="1"/>
            <a:r>
              <a:rPr lang="en-US" altLang="zh-CN" i="1" dirty="0" smtClean="0"/>
              <a:t>Ex.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call/message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military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leaders,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scientists,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businesspersons,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is-IS" altLang="zh-CN" dirty="0" smtClean="0"/>
              <a:t>…</a:t>
            </a:r>
            <a:endParaRPr lang="zh-CN" altLang="en-US" dirty="0" smtClean="0"/>
          </a:p>
          <a:p>
            <a:r>
              <a:rPr lang="en-US" altLang="zh-CN" sz="2400" i="1" dirty="0" smtClean="0"/>
              <a:t>Today.</a:t>
            </a:r>
            <a:r>
              <a:rPr lang="zh-CN" altLang="en-US" sz="2400" i="1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human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broadly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recorded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unprecedented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level.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Insights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sciences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society?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09229" y="4228503"/>
            <a:ext cx="18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Physical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World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99468" y="4228503"/>
            <a:ext cx="23538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lang="zh-CN" altLang="en-US" sz="20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 smtClean="0">
                <a:latin typeface="Times New Roman" charset="0"/>
                <a:ea typeface="Times New Roman" charset="0"/>
                <a:cs typeface="Times New Roman" charset="0"/>
              </a:rPr>
              <a:t>Applications</a:t>
            </a:r>
            <a:endParaRPr lang="en-US" sz="20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Right Arrow 8"/>
          <p:cNvSpPr>
            <a:spLocks noChangeAspect="1"/>
          </p:cNvSpPr>
          <p:nvPr/>
        </p:nvSpPr>
        <p:spPr>
          <a:xfrm>
            <a:off x="4267180" y="5432047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84" y="4654807"/>
            <a:ext cx="2602992" cy="20116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684" y="4654807"/>
            <a:ext cx="2670048" cy="203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2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/>
              <a:t> </a:t>
            </a:r>
            <a:r>
              <a:rPr lang="en-US" altLang="zh-CN" dirty="0" err="1" smtClean="0"/>
              <a:t>Weibo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768" y="1515735"/>
            <a:ext cx="6400800" cy="2122371"/>
          </a:xfrm>
          <a:prstGeom prst="rect">
            <a:avLst/>
          </a:prstGeom>
        </p:spPr>
      </p:pic>
      <p:pic>
        <p:nvPicPr>
          <p:cNvPr id="6" name="Pictur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68" y="3674382"/>
            <a:ext cx="6400800" cy="23462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28650" y="6020678"/>
            <a:ext cx="83650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approaches: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#hashtags,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#URLs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 rot="21012216">
            <a:off x="3753352" y="5959123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41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738311" y="3395095"/>
            <a:ext cx="4315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Visited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Prof.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Christos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Faloutsos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(CMU)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Aug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2013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883" y="3795652"/>
            <a:ext cx="972912" cy="11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Out-Degree</a:t>
            </a:r>
            <a:r>
              <a:rPr lang="zh-CN" altLang="en-US" smtClean="0"/>
              <a:t> </a:t>
            </a:r>
            <a:r>
              <a:rPr lang="en-US" altLang="zh-CN" smtClean="0"/>
              <a:t>Distributions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Power-law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distribution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[</a:t>
            </a:r>
            <a:r>
              <a:rPr lang="en-US" altLang="zh-CN" sz="2400" dirty="0" err="1" smtClean="0"/>
              <a:t>Faloutsos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SIGCOMM;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Broder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Networks;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Chung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PNAS]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70" y="3431264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33250" y="5571133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konect.uni-koblenz.de/networks/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]</a:t>
            </a:r>
          </a:p>
        </p:txBody>
      </p:sp>
      <p:pic>
        <p:nvPicPr>
          <p:cNvPr id="8" name="Picture 7" descr="http://konect.uni-koblenz.de/img/degree.u.flickr-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79" y="3412483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97" y="3431264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990269"/>
              </p:ext>
            </p:extLst>
          </p:nvPr>
        </p:nvGraphicFramePr>
        <p:xfrm>
          <a:off x="344466" y="2736134"/>
          <a:ext cx="8444934" cy="2834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4978"/>
                <a:gridCol w="2814978"/>
                <a:gridCol w="2814978"/>
              </a:tblGrid>
              <a:tr h="65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DBLP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Author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-publication</a:t>
                      </a:r>
                      <a:endParaRPr lang="zh-CN" alt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Flickr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-user</a:t>
                      </a:r>
                      <a:endParaRPr lang="zh-CN" altLang="en-US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2176580">
                <a:tc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95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708"/>
            <a:ext cx="4680000" cy="4680000"/>
          </a:xfrm>
          <a:prstGeom prst="rect">
            <a:avLst/>
          </a:prstGeom>
        </p:spPr>
      </p:pic>
      <p:cxnSp>
        <p:nvCxnSpPr>
          <p:cNvPr id="8" name="Straight Connector 10"/>
          <p:cNvCxnSpPr/>
          <p:nvPr/>
        </p:nvCxnSpPr>
        <p:spPr>
          <a:xfrm>
            <a:off x="2356019" y="3162034"/>
            <a:ext cx="900254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/>
          <p:cNvCxnSpPr/>
          <p:nvPr/>
        </p:nvCxnSpPr>
        <p:spPr>
          <a:xfrm>
            <a:off x="2356019" y="2585889"/>
            <a:ext cx="900254" cy="6387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/>
          <p:nvPr/>
        </p:nvCxnSpPr>
        <p:spPr>
          <a:xfrm>
            <a:off x="2924810" y="2592276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4"/>
          <p:cNvSpPr/>
          <p:nvPr/>
        </p:nvSpPr>
        <p:spPr>
          <a:xfrm>
            <a:off x="3255843" y="290051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5"/>
          <p:cNvSpPr/>
          <p:nvPr/>
        </p:nvSpPr>
        <p:spPr>
          <a:xfrm>
            <a:off x="3287684" y="229645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" name="Straight Connector 16"/>
          <p:cNvCxnSpPr/>
          <p:nvPr/>
        </p:nvCxnSpPr>
        <p:spPr>
          <a:xfrm flipH="1">
            <a:off x="2344271" y="3267110"/>
            <a:ext cx="11748" cy="255922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2344271" y="5240614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2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98" y="1408045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23"/>
          <p:cNvSpPr/>
          <p:nvPr/>
        </p:nvSpPr>
        <p:spPr>
          <a:xfrm>
            <a:off x="1658207" y="1358603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2009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04923" y="1401741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41M</a:t>
            </a:r>
            <a:endParaRPr lang="en-US" sz="32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17" y="2059708"/>
            <a:ext cx="4680000" cy="4680000"/>
          </a:xfrm>
          <a:prstGeom prst="rect">
            <a:avLst/>
          </a:prstGeom>
        </p:spPr>
      </p:pic>
      <p:cxnSp>
        <p:nvCxnSpPr>
          <p:cNvPr id="19" name="Straight Connector 5"/>
          <p:cNvCxnSpPr/>
          <p:nvPr/>
        </p:nvCxnSpPr>
        <p:spPr>
          <a:xfrm>
            <a:off x="7776130" y="3322033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6"/>
          <p:cNvCxnSpPr/>
          <p:nvPr/>
        </p:nvCxnSpPr>
        <p:spPr>
          <a:xfrm>
            <a:off x="7734257" y="2901816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>
            <a:off x="8358018" y="2872473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8"/>
          <p:cNvSpPr/>
          <p:nvPr/>
        </p:nvSpPr>
        <p:spPr>
          <a:xfrm>
            <a:off x="7824352" y="3355389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0.44M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9"/>
          <p:cNvSpPr/>
          <p:nvPr/>
        </p:nvSpPr>
        <p:spPr>
          <a:xfrm>
            <a:off x="7801619" y="228769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1.91M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10"/>
          <p:cNvCxnSpPr/>
          <p:nvPr/>
        </p:nvCxnSpPr>
        <p:spPr>
          <a:xfrm>
            <a:off x="7712650" y="3345058"/>
            <a:ext cx="0" cy="2481272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1"/>
          <p:cNvSpPr/>
          <p:nvPr/>
        </p:nvSpPr>
        <p:spPr>
          <a:xfrm>
            <a:off x="7712650" y="5241555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64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33"/>
          <p:cNvSpPr/>
          <p:nvPr/>
        </p:nvSpPr>
        <p:spPr>
          <a:xfrm>
            <a:off x="5956995" y="1409357"/>
            <a:ext cx="10830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2011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Rectangle 15"/>
          <p:cNvSpPr/>
          <p:nvPr/>
        </p:nvSpPr>
        <p:spPr>
          <a:xfrm>
            <a:off x="7352326" y="1410708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117M</a:t>
            </a:r>
            <a:endParaRPr lang="en-US" sz="32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8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54" y="138332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Spikes!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4400550" cy="48849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zh-CN" altLang="en-US" dirty="0" smtClean="0"/>
              <a:t> </a:t>
            </a:r>
            <a:r>
              <a:rPr lang="en-US" altLang="zh-CN" dirty="0" smtClean="0"/>
              <a:t>[Kleinberg.</a:t>
            </a:r>
            <a:r>
              <a:rPr lang="zh-CN" altLang="en-US" dirty="0" smtClean="0"/>
              <a:t> </a:t>
            </a:r>
            <a:r>
              <a:rPr lang="en-US" altLang="zh-CN" dirty="0" smtClean="0"/>
              <a:t>JACM]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5606"/>
            <a:ext cx="4434840" cy="443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13109" y="1686162"/>
            <a:ext cx="295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997700" y="2065606"/>
            <a:ext cx="488950" cy="523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30155" y="4645262"/>
            <a:ext cx="1473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08750" y="4901256"/>
            <a:ext cx="488950" cy="32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05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7895"/>
            <a:ext cx="4432551" cy="44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pPr lvl="1"/>
            <a:r>
              <a:rPr lang="en-US" altLang="zh-CN" sz="2800" b="1" dirty="0" smtClean="0"/>
              <a:t>Synchronized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Similar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with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each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other</a:t>
            </a:r>
            <a:endParaRPr lang="zh-CN" altLang="en-US" sz="2400" i="1" dirty="0"/>
          </a:p>
          <a:p>
            <a:pPr lvl="1"/>
            <a:r>
              <a:rPr lang="en-US" altLang="zh-CN" sz="2800" b="1" dirty="0" smtClean="0"/>
              <a:t>Abnormal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Different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from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the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majority</a:t>
            </a:r>
            <a:endParaRPr lang="en-US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5303707" y="2181640"/>
            <a:ext cx="17257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=117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35163" y="2848168"/>
            <a:ext cx="622327" cy="147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80123" y="3696610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35279" y="3911123"/>
            <a:ext cx="460821" cy="94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35163" y="2868847"/>
            <a:ext cx="529237" cy="737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56805" y="4005201"/>
            <a:ext cx="439295" cy="105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5" descr="C:\Users\meng\Desktop\mysyn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681605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39" y="2818113"/>
            <a:ext cx="3048248" cy="30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15" y="2848325"/>
            <a:ext cx="3023480" cy="302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&gt;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2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58" y="2807652"/>
            <a:ext cx="3072656" cy="307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23" y="2878914"/>
            <a:ext cx="3001394" cy="300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C:\Users\meng\Desktop\mynormal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718900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等腰三角形 16"/>
          <p:cNvSpPr/>
          <p:nvPr/>
        </p:nvSpPr>
        <p:spPr>
          <a:xfrm>
            <a:off x="6957368" y="4992577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>
            <a:off x="2969891" y="4159964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&lt;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4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Theorem: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4176364" y="5360243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#background 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(#all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28851" y="5457041"/>
            <a:ext cx="1247513" cy="125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76364" y="1873371"/>
            <a:ext cx="3652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#foreground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d(u)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965725" y="2329428"/>
            <a:ext cx="1210639" cy="1300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768252" y="2118553"/>
            <a:ext cx="1408112" cy="36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04462" y="2912353"/>
            <a:ext cx="418255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normality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/B)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minimal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synchronicity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30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w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here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 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5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31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Theorem:</a:t>
            </a:r>
            <a:r>
              <a:rPr lang="zh-CN" altLang="en-US" dirty="0"/>
              <a:t> </a:t>
            </a:r>
            <a:r>
              <a:rPr lang="en-US" altLang="zh-CN" dirty="0"/>
              <a:t>Synchronicity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4243944" y="1369820"/>
            <a:ext cx="4798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Solution.</a:t>
            </a:r>
            <a:endParaRPr lang="zh-CN" altLang="en-US" sz="2000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multiplier: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inimize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subject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function: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n)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Gradients: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16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where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Therefore,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4955336" y="3589975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4955336" y="4582898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41454" y="3591029"/>
            <a:ext cx="2645245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35879" y="4486815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233018" y="4804481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33018" y="5122147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/>
          <p:nvPr/>
        </p:nvCxnSpPr>
        <p:spPr>
          <a:xfrm flipH="1">
            <a:off x="7208111" y="3696407"/>
            <a:ext cx="822020" cy="895786"/>
          </a:xfrm>
          <a:prstGeom prst="bentConnector3">
            <a:avLst>
              <a:gd name="adj1" fmla="val -278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H="1">
            <a:off x="7205250" y="3696407"/>
            <a:ext cx="824881" cy="1213452"/>
          </a:xfrm>
          <a:prstGeom prst="bentConnector3">
            <a:avLst>
              <a:gd name="adj1" fmla="val -615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flipH="1">
            <a:off x="7205250" y="3696407"/>
            <a:ext cx="824881" cy="1531118"/>
          </a:xfrm>
          <a:prstGeom prst="bentConnector3">
            <a:avLst>
              <a:gd name="adj1" fmla="val -969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855380" y="4265542"/>
            <a:ext cx="280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353656" y="4557995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383144" y="4878108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807898" y="6081206"/>
            <a:ext cx="843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651398" y="6293961"/>
            <a:ext cx="201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45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458523"/>
            <a:ext cx="8503920" cy="63994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6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CatchSync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30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Rectangle 16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pic>
        <p:nvPicPr>
          <p:cNvPr id="18" name="Picture 2" descr="C:\Users\meng\Desktop\cellvnorcohD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38" y="2290461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243944" y="1369820"/>
            <a:ext cx="4811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3298" y="1516456"/>
            <a:ext cx="845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76798" y="1729211"/>
            <a:ext cx="20167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五角星 24"/>
          <p:cNvSpPr/>
          <p:nvPr/>
        </p:nvSpPr>
        <p:spPr>
          <a:xfrm>
            <a:off x="5342056" y="2904629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4"/>
          <p:cNvSpPr/>
          <p:nvPr/>
        </p:nvSpPr>
        <p:spPr>
          <a:xfrm>
            <a:off x="6277930" y="5076131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6999781" y="4889685"/>
            <a:ext cx="8114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6798" y="2504519"/>
            <a:ext cx="1241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632891" y="5263982"/>
            <a:ext cx="366890" cy="31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676798" y="2832257"/>
            <a:ext cx="203303" cy="179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68576" y="2842638"/>
            <a:ext cx="1173480" cy="261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243944" y="4862392"/>
            <a:ext cx="2033986" cy="433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0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98" y="1602522"/>
            <a:ext cx="4572000" cy="457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6" y="1644471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2"/>
          <p:cNvCxnSpPr/>
          <p:nvPr/>
        </p:nvCxnSpPr>
        <p:spPr>
          <a:xfrm>
            <a:off x="6857231" y="2635398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/>
          <p:cNvCxnSpPr/>
          <p:nvPr/>
        </p:nvCxnSpPr>
        <p:spPr>
          <a:xfrm>
            <a:off x="6857231" y="2156426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4"/>
          <p:cNvCxnSpPr/>
          <p:nvPr/>
        </p:nvCxnSpPr>
        <p:spPr>
          <a:xfrm>
            <a:off x="76292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5"/>
          <p:cNvSpPr/>
          <p:nvPr/>
        </p:nvSpPr>
        <p:spPr>
          <a:xfrm>
            <a:off x="7368211" y="267229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6"/>
          <p:cNvSpPr/>
          <p:nvPr/>
        </p:nvSpPr>
        <p:spPr>
          <a:xfrm>
            <a:off x="7368210" y="1644471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Connector 17"/>
          <p:cNvCxnSpPr/>
          <p:nvPr/>
        </p:nvCxnSpPr>
        <p:spPr>
          <a:xfrm flipH="1">
            <a:off x="6750409" y="2743766"/>
            <a:ext cx="3681" cy="167890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8"/>
          <p:cNvSpPr/>
          <p:nvPr/>
        </p:nvSpPr>
        <p:spPr>
          <a:xfrm>
            <a:off x="6750409" y="4047041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d=20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8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b="1" dirty="0"/>
              <a:t>M.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Jiang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/>
              <a:t>Cui,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/>
              <a:t>Yang.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CatchSync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Catching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Synchronized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Behavior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Large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Directed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Graphs”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b="1" dirty="0" smtClean="0"/>
              <a:t>KDD’14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Best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Paper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Finalist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Aug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dirty="0"/>
              <a:t>#citations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b="1" dirty="0" smtClean="0"/>
              <a:t>36</a:t>
            </a:r>
            <a:r>
              <a:rPr lang="en-US" altLang="zh-CN" sz="2000" dirty="0" smtClean="0"/>
              <a:t>)</a:t>
            </a:r>
            <a:endParaRPr lang="zh-CN" altLang="en-US" sz="2000" dirty="0"/>
          </a:p>
          <a:p>
            <a:r>
              <a:rPr lang="en-US" altLang="zh-CN" sz="2000" dirty="0" smtClean="0"/>
              <a:t>Taught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endParaRPr lang="zh-CN" altLang="en-US" sz="2000" dirty="0"/>
          </a:p>
          <a:p>
            <a:pPr lvl="1"/>
            <a:r>
              <a:rPr lang="en-US" altLang="zh-CN" sz="2000" b="1" dirty="0" smtClean="0"/>
              <a:t>CMU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15-826:</a:t>
            </a:r>
            <a:r>
              <a:rPr lang="zh-CN" altLang="en-US" sz="2000" b="1" dirty="0" smtClean="0"/>
              <a:t> </a:t>
            </a:r>
            <a:r>
              <a:rPr lang="en-US" altLang="zh-CN" sz="2000" dirty="0">
                <a:hlinkClick r:id="rId3"/>
              </a:rPr>
              <a:t>Multimedia Databases and Data </a:t>
            </a:r>
            <a:r>
              <a:rPr lang="en-US" altLang="zh-CN" sz="2000" dirty="0" smtClean="0">
                <a:hlinkClick r:id="rId3"/>
              </a:rPr>
              <a:t>Mining</a:t>
            </a:r>
            <a:endParaRPr lang="zh-CN" altLang="en-US" sz="2000" dirty="0" smtClean="0"/>
          </a:p>
          <a:p>
            <a:pPr lvl="1"/>
            <a:r>
              <a:rPr lang="en-US" altLang="zh-CN" sz="2000" b="1" dirty="0" err="1" smtClean="0"/>
              <a:t>UMich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EECS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598: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>
                <a:hlinkClick r:id="rId4"/>
              </a:rPr>
              <a:t>Graph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Mining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and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Exploration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at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Scale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ASONAM’16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Tutorial:</a:t>
            </a:r>
            <a:r>
              <a:rPr lang="zh-CN" altLang="en-US" sz="2000" b="1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>
                <a:hlinkClick r:id="rId5"/>
              </a:rPr>
              <a:t>Identifying Malicious Actors on Social </a:t>
            </a:r>
            <a:r>
              <a:rPr lang="en-US" altLang="zh-CN" sz="2000" dirty="0" smtClean="0">
                <a:hlinkClick r:id="rId5"/>
              </a:rPr>
              <a:t>Media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Spezzano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Subrahmanian</a:t>
            </a:r>
            <a:endParaRPr lang="zh-CN" altLang="en-US" sz="2000" b="1" dirty="0" smtClean="0"/>
          </a:p>
          <a:p>
            <a:r>
              <a:rPr lang="en-US" altLang="zh-CN" sz="2000" dirty="0" smtClean="0"/>
              <a:t>Deployed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Weibo</a:t>
            </a:r>
            <a:r>
              <a:rPr lang="en-US" altLang="zh-CN" sz="2000" dirty="0" smtClean="0"/>
              <a:t>?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Unfortunately,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July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</a:t>
            </a:r>
            <a:r>
              <a:rPr lang="is-IS" altLang="zh-CN" sz="2000" dirty="0" smtClean="0"/>
              <a:t>…</a:t>
            </a:r>
            <a:endParaRPr lang="zh-CN" altLang="en-US" sz="2000" dirty="0" smtClean="0"/>
          </a:p>
          <a:p>
            <a:endParaRPr lang="zh-CN" altLang="en-US" sz="2000" dirty="0" smtClean="0"/>
          </a:p>
          <a:p>
            <a:r>
              <a:rPr lang="en-US" altLang="zh-CN" sz="2000" dirty="0" smtClean="0"/>
              <a:t>Smart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enough?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First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proposed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Camouflage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PAKDD’14.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#citations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26</a:t>
            </a:r>
            <a:endParaRPr lang="zh-CN" altLang="en-US" sz="2000" b="1" dirty="0" smtClean="0"/>
          </a:p>
          <a:p>
            <a:pPr lvl="1"/>
            <a:r>
              <a:rPr lang="en-US" altLang="zh-CN" sz="2000" dirty="0" smtClean="0"/>
              <a:t>Cited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KDD’16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Best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Research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Paper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authors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(B.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Hooi</a:t>
            </a:r>
            <a:r>
              <a:rPr lang="zh-CN" altLang="en-US" sz="2000" dirty="0"/>
              <a:t> </a:t>
            </a:r>
            <a:r>
              <a:rPr lang="en-US" altLang="zh-CN" sz="2000" i="1" dirty="0" smtClean="0"/>
              <a:t>et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al</a:t>
            </a:r>
            <a:r>
              <a:rPr lang="en-US" altLang="zh-CN" sz="2000" dirty="0" smtClean="0"/>
              <a:t>.)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provided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theoretical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bound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prevent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camouflage.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88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001786" y="2140076"/>
            <a:ext cx="18115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HITS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algorithm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387767" y="1604131"/>
            <a:ext cx="32252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Graph-based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outlier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446101" y="3198618"/>
            <a:ext cx="715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SVD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65129" y="4097799"/>
            <a:ext cx="1551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Optimization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324600" y="4494079"/>
            <a:ext cx="25929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Power-law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distribution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23985" y="1965226"/>
            <a:ext cx="26209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Community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6598725" y="1992840"/>
            <a:ext cx="566350" cy="11294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144385" y="3227775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93970" y="3639666"/>
            <a:ext cx="1622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6324600" y="3355296"/>
            <a:ext cx="557300" cy="468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784105" y="2469590"/>
            <a:ext cx="1929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784105" y="3798152"/>
            <a:ext cx="192964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Intentions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1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21" grpId="0"/>
      <p:bldP spid="22" grpId="0"/>
      <p:bldP spid="28" grpId="0"/>
      <p:bldP spid="37" grpId="0"/>
      <p:bldP spid="35" grpId="0"/>
      <p:bldP spid="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prediction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multi-dimensional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(KDD’14)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Suspicious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across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(ICDM’15)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34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243614" y="2891982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805216" y="2168938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Oval 17"/>
          <p:cNvSpPr>
            <a:spLocks noChangeAspect="1"/>
          </p:cNvSpPr>
          <p:nvPr/>
        </p:nvSpPr>
        <p:spPr>
          <a:xfrm>
            <a:off x="761800" y="3105933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1367917" y="3040655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1825117" y="2448892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2596191" y="199169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2343303" y="2662843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2949420" y="2693757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2263620" y="337202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Connector 25"/>
          <p:cNvCxnSpPr>
            <a:stCxn id="5" idx="7"/>
            <a:endCxn id="8" idx="3"/>
          </p:cNvCxnSpPr>
          <p:nvPr/>
        </p:nvCxnSpPr>
        <p:spPr>
          <a:xfrm flipV="1">
            <a:off x="633859" y="2559183"/>
            <a:ext cx="238312" cy="3997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0"/>
            <a:endCxn id="8" idx="4"/>
          </p:cNvCxnSpPr>
          <p:nvPr/>
        </p:nvCxnSpPr>
        <p:spPr>
          <a:xfrm flipV="1">
            <a:off x="990400" y="2626138"/>
            <a:ext cx="43416" cy="479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1"/>
            <a:endCxn id="8" idx="5"/>
          </p:cNvCxnSpPr>
          <p:nvPr/>
        </p:nvCxnSpPr>
        <p:spPr>
          <a:xfrm flipH="1" flipV="1">
            <a:off x="1195461" y="2559183"/>
            <a:ext cx="239411" cy="548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0" idx="7"/>
            <a:endCxn id="21" idx="3"/>
          </p:cNvCxnSpPr>
          <p:nvPr/>
        </p:nvCxnSpPr>
        <p:spPr>
          <a:xfrm flipV="1">
            <a:off x="2215362" y="2381937"/>
            <a:ext cx="447784" cy="1339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7"/>
            <a:endCxn id="21" idx="4"/>
          </p:cNvCxnSpPr>
          <p:nvPr/>
        </p:nvCxnSpPr>
        <p:spPr>
          <a:xfrm flipV="1">
            <a:off x="2733548" y="2448892"/>
            <a:ext cx="91243" cy="280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3" idx="1"/>
            <a:endCxn id="21" idx="5"/>
          </p:cNvCxnSpPr>
          <p:nvPr/>
        </p:nvCxnSpPr>
        <p:spPr>
          <a:xfrm flipH="1" flipV="1">
            <a:off x="2986436" y="2381937"/>
            <a:ext cx="29939" cy="37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24" idx="1"/>
            <a:endCxn id="20" idx="4"/>
          </p:cNvCxnSpPr>
          <p:nvPr/>
        </p:nvCxnSpPr>
        <p:spPr>
          <a:xfrm flipH="1" flipV="1">
            <a:off x="2053717" y="2906092"/>
            <a:ext cx="276858" cy="532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4" idx="2"/>
            <a:endCxn id="19" idx="6"/>
          </p:cNvCxnSpPr>
          <p:nvPr/>
        </p:nvCxnSpPr>
        <p:spPr>
          <a:xfrm flipH="1" flipV="1">
            <a:off x="1825117" y="3269255"/>
            <a:ext cx="438503" cy="331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24" idx="0"/>
            <a:endCxn id="22" idx="4"/>
          </p:cNvCxnSpPr>
          <p:nvPr/>
        </p:nvCxnSpPr>
        <p:spPr>
          <a:xfrm flipV="1">
            <a:off x="2492220" y="3120043"/>
            <a:ext cx="79683" cy="2519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be 54"/>
          <p:cNvSpPr/>
          <p:nvPr/>
        </p:nvSpPr>
        <p:spPr>
          <a:xfrm>
            <a:off x="4306514" y="2283367"/>
            <a:ext cx="1216152" cy="121615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/>
          <p:cNvSpPr/>
          <p:nvPr/>
        </p:nvSpPr>
        <p:spPr>
          <a:xfrm>
            <a:off x="5330816" y="2283367"/>
            <a:ext cx="447836" cy="1216152"/>
          </a:xfrm>
          <a:prstGeom prst="cube">
            <a:avLst>
              <a:gd name="adj" fmla="val 703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5584891" y="2283367"/>
            <a:ext cx="447836" cy="1216152"/>
          </a:xfrm>
          <a:prstGeom prst="cube">
            <a:avLst>
              <a:gd name="adj" fmla="val 7037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252672" y="3429110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9" name="Rectangle 58"/>
          <p:cNvSpPr/>
          <p:nvPr/>
        </p:nvSpPr>
        <p:spPr>
          <a:xfrm rot="16200000">
            <a:off x="3602155" y="2863432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8847541">
            <a:off x="3901965" y="2165945"/>
            <a:ext cx="84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@user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618309" y="3510555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977186" y="3429110"/>
            <a:ext cx="638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813407" y="2404370"/>
            <a:ext cx="22530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Evolutionary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y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Incremental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Tensor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Decomposition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201207" y="1992010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3001405" y="1863370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685274" y="3425805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9" name="Right Arrow 68"/>
          <p:cNvSpPr>
            <a:spLocks noChangeAspect="1"/>
          </p:cNvSpPr>
          <p:nvPr/>
        </p:nvSpPr>
        <p:spPr>
          <a:xfrm>
            <a:off x="3479270" y="2662843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>
            <a:spLocks noChangeAspect="1"/>
          </p:cNvSpPr>
          <p:nvPr/>
        </p:nvSpPr>
        <p:spPr>
          <a:xfrm>
            <a:off x="6318367" y="2637435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93442" y="550089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2" name="Oval 71"/>
          <p:cNvSpPr>
            <a:spLocks noChangeAspect="1"/>
          </p:cNvSpPr>
          <p:nvPr/>
        </p:nvSpPr>
        <p:spPr>
          <a:xfrm>
            <a:off x="718687" y="4792499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550347" y="5729494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1077901" y="570324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1764408" y="4824630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6" name="Oval 75"/>
          <p:cNvSpPr>
            <a:spLocks noChangeAspect="1"/>
          </p:cNvSpPr>
          <p:nvPr/>
        </p:nvSpPr>
        <p:spPr>
          <a:xfrm>
            <a:off x="2671307" y="435733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7" name="Oval 76"/>
          <p:cNvSpPr>
            <a:spLocks noChangeAspect="1"/>
          </p:cNvSpPr>
          <p:nvPr/>
        </p:nvSpPr>
        <p:spPr>
          <a:xfrm>
            <a:off x="2256774" y="5006450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2679018" y="5349915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2073120" y="603001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3" name="Straight Connector 82"/>
          <p:cNvCxnSpPr>
            <a:stCxn id="75" idx="7"/>
            <a:endCxn id="76" idx="2"/>
          </p:cNvCxnSpPr>
          <p:nvPr/>
        </p:nvCxnSpPr>
        <p:spPr>
          <a:xfrm flipV="1">
            <a:off x="2154653" y="4585932"/>
            <a:ext cx="516654" cy="305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7" idx="7"/>
            <a:endCxn id="76" idx="3"/>
          </p:cNvCxnSpPr>
          <p:nvPr/>
        </p:nvCxnSpPr>
        <p:spPr>
          <a:xfrm flipV="1">
            <a:off x="2647019" y="4747577"/>
            <a:ext cx="91243" cy="325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8" idx="0"/>
            <a:endCxn id="76" idx="4"/>
          </p:cNvCxnSpPr>
          <p:nvPr/>
        </p:nvCxnSpPr>
        <p:spPr>
          <a:xfrm flipH="1" flipV="1">
            <a:off x="2899907" y="4814532"/>
            <a:ext cx="7711" cy="5353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>
            <a:spLocks noChangeAspect="1"/>
          </p:cNvSpPr>
          <p:nvPr/>
        </p:nvSpPr>
        <p:spPr>
          <a:xfrm>
            <a:off x="3214226" y="5165960"/>
            <a:ext cx="457200" cy="4572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1439634" y="5327605"/>
            <a:ext cx="457200" cy="4572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6" name="Straight Connector 105"/>
          <p:cNvCxnSpPr>
            <a:stCxn id="97" idx="1"/>
            <a:endCxn id="76" idx="5"/>
          </p:cNvCxnSpPr>
          <p:nvPr/>
        </p:nvCxnSpPr>
        <p:spPr>
          <a:xfrm flipH="1" flipV="1">
            <a:off x="3061552" y="4747577"/>
            <a:ext cx="219629" cy="4853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72" idx="3"/>
            <a:endCxn id="71" idx="7"/>
          </p:cNvCxnSpPr>
          <p:nvPr/>
        </p:nvCxnSpPr>
        <p:spPr>
          <a:xfrm flipH="1">
            <a:off x="483687" y="5182744"/>
            <a:ext cx="301955" cy="385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>
            <a:stCxn id="72" idx="4"/>
            <a:endCxn id="73" idx="0"/>
          </p:cNvCxnSpPr>
          <p:nvPr/>
        </p:nvCxnSpPr>
        <p:spPr>
          <a:xfrm flipH="1">
            <a:off x="778947" y="5249699"/>
            <a:ext cx="168340" cy="479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72" idx="5"/>
            <a:endCxn id="74" idx="0"/>
          </p:cNvCxnSpPr>
          <p:nvPr/>
        </p:nvCxnSpPr>
        <p:spPr>
          <a:xfrm>
            <a:off x="1108932" y="5182744"/>
            <a:ext cx="197569" cy="5204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72" idx="6"/>
            <a:endCxn id="98" idx="1"/>
          </p:cNvCxnSpPr>
          <p:nvPr/>
        </p:nvCxnSpPr>
        <p:spPr>
          <a:xfrm>
            <a:off x="1175887" y="5021099"/>
            <a:ext cx="330702" cy="373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74" idx="5"/>
            <a:endCxn id="79" idx="2"/>
          </p:cNvCxnSpPr>
          <p:nvPr/>
        </p:nvCxnSpPr>
        <p:spPr>
          <a:xfrm>
            <a:off x="1468146" y="6093488"/>
            <a:ext cx="604974" cy="165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98" idx="5"/>
            <a:endCxn id="79" idx="1"/>
          </p:cNvCxnSpPr>
          <p:nvPr/>
        </p:nvCxnSpPr>
        <p:spPr>
          <a:xfrm>
            <a:off x="1829879" y="5717850"/>
            <a:ext cx="310196" cy="3791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75" idx="4"/>
            <a:endCxn id="79" idx="0"/>
          </p:cNvCxnSpPr>
          <p:nvPr/>
        </p:nvCxnSpPr>
        <p:spPr>
          <a:xfrm>
            <a:off x="1993008" y="5281830"/>
            <a:ext cx="308712" cy="748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77" idx="4"/>
            <a:endCxn id="79" idx="7"/>
          </p:cNvCxnSpPr>
          <p:nvPr/>
        </p:nvCxnSpPr>
        <p:spPr>
          <a:xfrm flipH="1">
            <a:off x="2463365" y="5463650"/>
            <a:ext cx="22009" cy="6333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Cube 197"/>
          <p:cNvSpPr/>
          <p:nvPr/>
        </p:nvSpPr>
        <p:spPr>
          <a:xfrm>
            <a:off x="4293379" y="5843253"/>
            <a:ext cx="1242486" cy="615905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1,000</a:t>
            </a:r>
            <a:r>
              <a:rPr lang="zh-CN" altLang="en-US" sz="14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tweets</a:t>
            </a:r>
            <a:endParaRPr lang="en-US" sz="14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4932999" y="4422709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1,000</a:t>
            </a:r>
            <a:r>
              <a:rPr lang="zh-CN" altLang="en-US" sz="16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tweets</a:t>
            </a:r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0" name="Rectangle 199"/>
          <p:cNvSpPr/>
          <p:nvPr/>
        </p:nvSpPr>
        <p:spPr>
          <a:xfrm>
            <a:off x="4237481" y="6406898"/>
            <a:ext cx="1159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100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1" name="Rectangle 200"/>
          <p:cNvSpPr/>
          <p:nvPr/>
        </p:nvSpPr>
        <p:spPr>
          <a:xfrm rot="18720302">
            <a:off x="5171954" y="6021991"/>
            <a:ext cx="1351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IP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addr.s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2" name="Rectangle 201"/>
          <p:cNvSpPr/>
          <p:nvPr/>
        </p:nvSpPr>
        <p:spPr>
          <a:xfrm rot="16200000">
            <a:off x="3471522" y="5983558"/>
            <a:ext cx="1258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hashtags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3" name="Rectangle 202"/>
          <p:cNvSpPr/>
          <p:nvPr/>
        </p:nvSpPr>
        <p:spPr>
          <a:xfrm>
            <a:off x="4874673" y="5295348"/>
            <a:ext cx="10310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10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4" name="Rectangle 203"/>
          <p:cNvSpPr/>
          <p:nvPr/>
        </p:nvSpPr>
        <p:spPr>
          <a:xfrm rot="16200000">
            <a:off x="4111456" y="4653117"/>
            <a:ext cx="1258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hashtags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5" name="Right Arrow 204"/>
          <p:cNvSpPr>
            <a:spLocks noChangeAspect="1"/>
          </p:cNvSpPr>
          <p:nvPr/>
        </p:nvSpPr>
        <p:spPr>
          <a:xfrm>
            <a:off x="3823296" y="5173862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Right Arrow 205"/>
          <p:cNvSpPr>
            <a:spLocks noChangeAspect="1"/>
          </p:cNvSpPr>
          <p:nvPr/>
        </p:nvSpPr>
        <p:spPr>
          <a:xfrm>
            <a:off x="6219773" y="5165960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6727711" y="4170988"/>
            <a:ext cx="241628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Define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principled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suspiciousness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metric: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Dimension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Size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Density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Mass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55110" y="5856761"/>
            <a:ext cx="28466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Detected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5.94M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(582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users,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zh-CN" altLang="en-US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hashtags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294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IPs,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every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minute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40d)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9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55" grpId="0" animBg="1"/>
      <p:bldP spid="56" grpId="0" animBg="1"/>
      <p:bldP spid="57" grpId="0" animBg="1"/>
      <p:bldP spid="58" grpId="0"/>
      <p:bldP spid="59" grpId="0"/>
      <p:bldP spid="60" grpId="0"/>
      <p:bldP spid="64" grpId="0"/>
      <p:bldP spid="65" grpId="0"/>
      <p:bldP spid="66" grpId="0"/>
      <p:bldP spid="67" grpId="0"/>
      <p:bldP spid="6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97" grpId="0" animBg="1"/>
      <p:bldP spid="98" grpId="0" animBg="1"/>
      <p:bldP spid="198" grpId="0" animBg="1"/>
      <p:bldP spid="199" grpId="0" animBg="1"/>
      <p:bldP spid="200" grpId="0"/>
      <p:bldP spid="201" grpId="0"/>
      <p:bldP spid="202" grpId="0"/>
      <p:bldP spid="203" grpId="0"/>
      <p:bldP spid="204" grpId="0"/>
      <p:bldP spid="205" grpId="0" animBg="1"/>
      <p:bldP spid="206" grpId="0" animBg="1"/>
      <p:bldP spid="207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26" name="Cube 25"/>
          <p:cNvSpPr/>
          <p:nvPr/>
        </p:nvSpPr>
        <p:spPr>
          <a:xfrm>
            <a:off x="2046149" y="2273791"/>
            <a:ext cx="701458" cy="584038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2022216" y="3800608"/>
            <a:ext cx="701458" cy="584038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48791" y="1914916"/>
            <a:ext cx="1500809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091512" y="2079661"/>
            <a:ext cx="1748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Evolutionary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269633" y="1465807"/>
            <a:ext cx="26502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Tensor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decompositions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678024" y="3341047"/>
            <a:ext cx="17373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KL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divergence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698380" y="4097799"/>
            <a:ext cx="295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Belief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propagation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38627" y="4494079"/>
            <a:ext cx="1978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Subgraph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7141182" y="1817281"/>
            <a:ext cx="1973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Density-based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methods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6723985" y="1865917"/>
            <a:ext cx="441091" cy="12563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6185868" y="3290547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57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14135" y="1914916"/>
            <a:ext cx="2935466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54433" y="4900063"/>
            <a:ext cx="353778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759359" y="4571893"/>
            <a:ext cx="175364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333500" y="1820403"/>
            <a:ext cx="584200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177718" y="4571893"/>
            <a:ext cx="892382" cy="3591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be 29"/>
          <p:cNvSpPr/>
          <p:nvPr/>
        </p:nvSpPr>
        <p:spPr>
          <a:xfrm>
            <a:off x="2021028" y="3090428"/>
            <a:ext cx="701458" cy="584038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1038" y="3041302"/>
            <a:ext cx="393566" cy="350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60166" y="3097336"/>
            <a:ext cx="393566" cy="350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83628" y="3272431"/>
            <a:ext cx="393566" cy="350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65" y="1246691"/>
            <a:ext cx="914400" cy="72798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531568" y="1250097"/>
            <a:ext cx="4825031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Ph.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D.,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Tsinghua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University,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Beijing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(2015)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“Modeling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Complex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Media”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Dissertation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Award</a:t>
            </a:r>
            <a:endParaRPr lang="en-US" sz="2000" b="1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61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2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214135" y="1914916"/>
            <a:ext cx="2935466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63334" y="1192286"/>
            <a:ext cx="4044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T1: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624893" y="3907996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Oval 35"/>
          <p:cNvSpPr>
            <a:spLocks noChangeAspect="1"/>
          </p:cNvSpPr>
          <p:nvPr/>
        </p:nvSpPr>
        <p:spPr>
          <a:xfrm>
            <a:off x="5292791" y="4203447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Oval 36"/>
          <p:cNvSpPr>
            <a:spLocks noChangeAspect="1"/>
          </p:cNvSpPr>
          <p:nvPr/>
        </p:nvSpPr>
        <p:spPr>
          <a:xfrm>
            <a:off x="3644147" y="4762208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Oval 37"/>
          <p:cNvSpPr>
            <a:spLocks noChangeAspect="1"/>
          </p:cNvSpPr>
          <p:nvPr/>
        </p:nvSpPr>
        <p:spPr>
          <a:xfrm>
            <a:off x="5015747" y="5727036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203860" y="3847420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3872747" y="5269836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4329947" y="5727036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2" name="Straight Connector 41"/>
          <p:cNvCxnSpPr>
            <a:stCxn id="36" idx="1"/>
            <a:endCxn id="28" idx="6"/>
          </p:cNvCxnSpPr>
          <p:nvPr/>
        </p:nvCxnSpPr>
        <p:spPr>
          <a:xfrm flipH="1" flipV="1">
            <a:off x="4082093" y="4136596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36" idx="2"/>
            <a:endCxn id="37" idx="6"/>
          </p:cNvCxnSpPr>
          <p:nvPr/>
        </p:nvCxnSpPr>
        <p:spPr>
          <a:xfrm flipH="1">
            <a:off x="4101347" y="4432047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36" idx="3"/>
            <a:endCxn id="40" idx="7"/>
          </p:cNvCxnSpPr>
          <p:nvPr/>
        </p:nvCxnSpPr>
        <p:spPr>
          <a:xfrm flipH="1">
            <a:off x="4262992" y="4593692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6" idx="4"/>
            <a:endCxn id="41" idx="7"/>
          </p:cNvCxnSpPr>
          <p:nvPr/>
        </p:nvCxnSpPr>
        <p:spPr>
          <a:xfrm flipH="1">
            <a:off x="4720192" y="4660647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6" idx="5"/>
            <a:endCxn id="38" idx="7"/>
          </p:cNvCxnSpPr>
          <p:nvPr/>
        </p:nvCxnSpPr>
        <p:spPr>
          <a:xfrm flipH="1">
            <a:off x="5405992" y="4593692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>
            <a:spLocks noChangeAspect="1"/>
          </p:cNvSpPr>
          <p:nvPr/>
        </p:nvSpPr>
        <p:spPr>
          <a:xfrm rot="1899239">
            <a:off x="3182009" y="4869461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067065" y="5654876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07" y="4980758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07" y="3214775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707" y="3927446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54" name="Straight Connector 53"/>
          <p:cNvCxnSpPr>
            <a:stCxn id="36" idx="6"/>
            <a:endCxn id="52" idx="1"/>
          </p:cNvCxnSpPr>
          <p:nvPr/>
        </p:nvCxnSpPr>
        <p:spPr>
          <a:xfrm flipV="1">
            <a:off x="5749991" y="3513327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6" idx="6"/>
            <a:endCxn id="53" idx="1"/>
          </p:cNvCxnSpPr>
          <p:nvPr/>
        </p:nvCxnSpPr>
        <p:spPr>
          <a:xfrm flipV="1">
            <a:off x="5749991" y="4384646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36" idx="6"/>
            <a:endCxn id="51" idx="1"/>
          </p:cNvCxnSpPr>
          <p:nvPr/>
        </p:nvCxnSpPr>
        <p:spPr>
          <a:xfrm>
            <a:off x="5749991" y="4432047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6028707" y="2722821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sp>
        <p:nvSpPr>
          <p:cNvPr id="66" name="Rectangle 65"/>
          <p:cNvSpPr/>
          <p:nvPr/>
        </p:nvSpPr>
        <p:spPr>
          <a:xfrm>
            <a:off x="6998277" y="3298397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6991396" y="4061396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991396" y="4975196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328799" y="3423640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/>
          </a:p>
        </p:txBody>
      </p:sp>
      <p:sp>
        <p:nvSpPr>
          <p:cNvPr id="71" name="Rectangle 70"/>
          <p:cNvSpPr/>
          <p:nvPr/>
        </p:nvSpPr>
        <p:spPr>
          <a:xfrm>
            <a:off x="4696925" y="1313189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/>
          </a:p>
        </p:txBody>
      </p:sp>
      <p:sp>
        <p:nvSpPr>
          <p:cNvPr id="73" name="Bent Arrow 72"/>
          <p:cNvSpPr/>
          <p:nvPr/>
        </p:nvSpPr>
        <p:spPr>
          <a:xfrm flipH="1">
            <a:off x="7037967" y="1690810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Bent Arrow 73"/>
          <p:cNvSpPr/>
          <p:nvPr/>
        </p:nvSpPr>
        <p:spPr>
          <a:xfrm rot="5400000" flipV="1">
            <a:off x="3596757" y="2304746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315311" y="2405597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7614875" y="1870246"/>
            <a:ext cx="1460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(text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mining)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5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6" grpId="0" animBg="1"/>
      <p:bldP spid="37" grpId="0" animBg="1"/>
      <p:bldP spid="38" grpId="0" animBg="1"/>
      <p:bldP spid="39" grpId="0"/>
      <p:bldP spid="40" grpId="0" animBg="1"/>
      <p:bldP spid="41" grpId="0" animBg="1"/>
      <p:bldP spid="49" grpId="0" animBg="1"/>
      <p:bldP spid="50" grpId="0"/>
      <p:bldP spid="65" grpId="0"/>
      <p:bldP spid="66" grpId="0"/>
      <p:bldP spid="67" grpId="0"/>
      <p:bldP spid="68" grpId="0"/>
      <p:bldP spid="69" grpId="0"/>
      <p:bldP spid="71" grpId="0"/>
      <p:bldP spid="73" grpId="0" animBg="1"/>
      <p:bldP spid="74" grpId="0" animBg="1"/>
      <p:bldP spid="75" grpId="0"/>
      <p:bldP spid="7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48" y="1937743"/>
            <a:ext cx="407542" cy="40754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268590" y="1782575"/>
            <a:ext cx="51384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Worked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Postdoctoral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Research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Associate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w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Prof.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Jiawei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Han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(UIUC)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since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Aug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2015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204811" y="3880493"/>
            <a:ext cx="587072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Group’s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Strength:</a:t>
            </a:r>
            <a:endParaRPr lang="zh-CN" altLang="en-US" sz="2000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Frequent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(-2003)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(-2007)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h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eterogeneous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nformation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etwork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(-2013)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Automatic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(2014-):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SegPhrase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)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[Liu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 SIGMOD]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recognition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typing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[Ren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Concept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hierarchy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discovery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[Wang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.;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Liu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ight Arrow 23"/>
          <p:cNvSpPr>
            <a:spLocks noChangeAspect="1"/>
          </p:cNvSpPr>
          <p:nvPr/>
        </p:nvSpPr>
        <p:spPr>
          <a:xfrm rot="18373252">
            <a:off x="6938548" y="4156046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686" y="4173165"/>
            <a:ext cx="422962" cy="4229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55131" y="2490461"/>
            <a:ext cx="896257" cy="125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07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39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03050" y="4516928"/>
            <a:ext cx="1661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Geo-tagged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1387" y="4884887"/>
            <a:ext cx="393715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20:03:09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@</a:t>
            </a:r>
            <a:r>
              <a:rPr lang="en-US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ebekahwsm</a:t>
            </a:r>
            <a:endParaRPr lang="zh-CN" altLang="en-US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this better be the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best halftime show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ever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in the history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of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halftimes shows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. ever.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SuperBowl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259962" y="440322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Hashtag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188737" y="3890753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@User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91634" y="376477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Author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7375341" y="4245851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Cited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paper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8038599" y="3545268"/>
            <a:ext cx="762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Venue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482450" y="4871505"/>
            <a:ext cx="4318152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Melville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W.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Gryc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Lawrence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Sentiment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analysis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blogs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combining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lexical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knowledge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classification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”,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’09.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Refs: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p81623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p84395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7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70" y="453840"/>
            <a:ext cx="8412480" cy="63123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099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40</a:t>
            </a:fld>
            <a:endParaRPr lang="en-US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63713" y="4647032"/>
            <a:ext cx="8593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How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represent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summarize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multi-contextual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behaviors?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set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values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dimensions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one-guaranteed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empty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multi-values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58" name="Cube 57"/>
          <p:cNvSpPr/>
          <p:nvPr/>
        </p:nvSpPr>
        <p:spPr>
          <a:xfrm>
            <a:off x="2138868" y="5354918"/>
            <a:ext cx="1216152" cy="121615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085026" y="6500661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6200000">
            <a:off x="1434509" y="5922559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1" name="Rectangle 60"/>
          <p:cNvSpPr/>
          <p:nvPr/>
        </p:nvSpPr>
        <p:spPr>
          <a:xfrm rot="18847541">
            <a:off x="2979313" y="6215560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phrase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9938" y="527269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✔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87354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402218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Cube 63"/>
          <p:cNvSpPr/>
          <p:nvPr/>
        </p:nvSpPr>
        <p:spPr>
          <a:xfrm>
            <a:off x="2384039" y="5782903"/>
            <a:ext cx="377517" cy="213634"/>
          </a:xfrm>
          <a:prstGeom prst="cub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61973" y="5288651"/>
            <a:ext cx="1571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ummary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(dense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block)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552125" y="5565044"/>
            <a:ext cx="815910" cy="230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764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815"/>
            <a:ext cx="9144000" cy="5512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“Tartan”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4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CMU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528064"/>
            <a:ext cx="2058004" cy="525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1528064"/>
            <a:ext cx="6122805" cy="1227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5" y="4559300"/>
            <a:ext cx="2220790" cy="2220790"/>
          </a:xfrm>
          <a:prstGeom prst="rect">
            <a:avLst/>
          </a:prstGeom>
        </p:spPr>
      </p:pic>
      <p:pic>
        <p:nvPicPr>
          <p:cNvPr id="6" name="Picture 5" descr="C:\Users\meng\Desktop\cm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96" y="2896455"/>
            <a:ext cx="5027127" cy="3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2824373"/>
            <a:ext cx="2077206" cy="1661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00" y="2824373"/>
            <a:ext cx="663727" cy="6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MDL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Maximize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number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Tartan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983486"/>
            <a:ext cx="5486400" cy="62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4368"/>
            <a:ext cx="5687550" cy="34289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33" y="3197183"/>
            <a:ext cx="2012301" cy="3154680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>
            <a:spLocks/>
          </p:cNvSpPr>
          <p:nvPr/>
        </p:nvSpPr>
        <p:spPr>
          <a:xfrm rot="17288543">
            <a:off x="1816247" y="2734092"/>
            <a:ext cx="822960" cy="23258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>
            <a:spLocks/>
          </p:cNvSpPr>
          <p:nvPr/>
        </p:nvSpPr>
        <p:spPr>
          <a:xfrm rot="15134860">
            <a:off x="2595865" y="2599329"/>
            <a:ext cx="54864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774" y="2636971"/>
            <a:ext cx="4647342" cy="391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82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44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DM/ML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DBLP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905"/>
            <a:ext cx="9132114" cy="39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4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Event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Bowl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tweets</a:t>
            </a:r>
            <a:endParaRPr lang="en-US" sz="2400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8090"/>
            <a:ext cx="7886700" cy="44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6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M.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Jiang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C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 err="1"/>
              <a:t>Faloutsos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J.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Han.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“</a:t>
            </a:r>
            <a:r>
              <a:rPr lang="en-US" altLang="zh-CN" sz="2400" dirty="0" err="1" smtClean="0"/>
              <a:t>CatchTartan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Representing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Summarizing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Dynamic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Multicontextual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KDD’16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Oral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(Acceptance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8.9%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smtClean="0"/>
              <a:t>The </a:t>
            </a:r>
            <a:r>
              <a:rPr lang="en-US" altLang="zh-CN" sz="2400" b="1" dirty="0" smtClean="0"/>
              <a:t>1</a:t>
            </a:r>
            <a:r>
              <a:rPr lang="en-US" altLang="zh-CN" sz="2400" b="1" baseline="30000" dirty="0" smtClean="0"/>
              <a:t>st</a:t>
            </a:r>
            <a:r>
              <a:rPr lang="en-US" altLang="zh-CN" sz="2400" b="1" dirty="0" smtClean="0"/>
              <a:t> conference paper </a:t>
            </a:r>
            <a:r>
              <a:rPr lang="en-US" altLang="zh-CN" sz="2400" dirty="0" smtClean="0"/>
              <a:t>Prof. </a:t>
            </a:r>
            <a:r>
              <a:rPr lang="en-US" altLang="zh-CN" sz="2400" dirty="0" err="1" smtClean="0"/>
              <a:t>Jiawei</a:t>
            </a:r>
            <a:r>
              <a:rPr lang="en-US" altLang="zh-CN" sz="2400" dirty="0" smtClean="0"/>
              <a:t> Han and Prof. Christos </a:t>
            </a:r>
            <a:r>
              <a:rPr lang="en-US" altLang="zh-CN" sz="2400" dirty="0" err="1" smtClean="0"/>
              <a:t>Faloutsos</a:t>
            </a:r>
            <a:r>
              <a:rPr lang="en-US" altLang="zh-CN" sz="2400" dirty="0" smtClean="0"/>
              <a:t> co-authored, though they have been predicted to be co-authors for long [Sun </a:t>
            </a:r>
            <a:r>
              <a:rPr lang="en-US" altLang="zh-CN" sz="2400" i="1" dirty="0" smtClean="0"/>
              <a:t>et al</a:t>
            </a:r>
            <a:r>
              <a:rPr lang="en-US" altLang="zh-CN" sz="2400" dirty="0" smtClean="0"/>
              <a:t>. ASONAM’11, WSDM’12, KDD’12].</a:t>
            </a:r>
          </a:p>
          <a:p>
            <a:r>
              <a:rPr lang="en-US" altLang="zh-CN" sz="2400" dirty="0"/>
              <a:t>T</a:t>
            </a:r>
            <a:r>
              <a:rPr lang="en-US" altLang="zh-CN" sz="2400" dirty="0" smtClean="0"/>
              <a:t>he </a:t>
            </a:r>
            <a:r>
              <a:rPr lang="en-US" altLang="zh-CN" sz="2400" b="1" dirty="0" smtClean="0"/>
              <a:t>9</a:t>
            </a:r>
            <a:r>
              <a:rPr lang="en-US" altLang="zh-CN" sz="2400" b="1" baseline="30000" dirty="0" smtClean="0"/>
              <a:t>th</a:t>
            </a:r>
            <a:r>
              <a:rPr lang="en-US" altLang="zh-CN" sz="2400" dirty="0" smtClean="0"/>
              <a:t> paper I collaborated with Prof. Christos </a:t>
            </a:r>
            <a:r>
              <a:rPr lang="en-US" altLang="zh-CN" sz="2400" dirty="0" err="1" smtClean="0"/>
              <a:t>Faloutsos</a:t>
            </a:r>
            <a:r>
              <a:rPr lang="en-US" altLang="zh-CN" sz="2400" dirty="0" smtClean="0"/>
              <a:t> as the </a:t>
            </a:r>
            <a:r>
              <a:rPr lang="en-US" altLang="zh-CN" sz="2400" b="1" dirty="0" smtClean="0"/>
              <a:t>1</a:t>
            </a:r>
            <a:r>
              <a:rPr lang="en-US" altLang="zh-CN" sz="2400" b="1" baseline="30000" dirty="0" smtClean="0"/>
              <a:t>st</a:t>
            </a:r>
            <a:r>
              <a:rPr lang="en-US" altLang="zh-CN" sz="2400" b="1" dirty="0" smtClean="0"/>
              <a:t> author</a:t>
            </a:r>
            <a:r>
              <a:rPr lang="en-US" altLang="zh-CN" sz="2400" dirty="0" smtClean="0"/>
              <a:t> after my </a:t>
            </a:r>
            <a:r>
              <a:rPr lang="en-US" altLang="zh-CN" sz="2400" b="1" dirty="0" smtClean="0"/>
              <a:t>9-month</a:t>
            </a:r>
            <a:r>
              <a:rPr lang="en-US" altLang="zh-CN" sz="2400" dirty="0" smtClean="0"/>
              <a:t> visit in CMU (2012-2013).</a:t>
            </a:r>
          </a:p>
          <a:p>
            <a:endParaRPr lang="en-US" altLang="zh-CN" sz="2400" dirty="0"/>
          </a:p>
          <a:p>
            <a:r>
              <a:rPr lang="en-US" altLang="zh-CN" sz="2400" i="1" dirty="0" smtClean="0"/>
              <a:t>KDD 2016 Rising Stars</a:t>
            </a:r>
            <a:r>
              <a:rPr lang="en-US" altLang="zh-CN" sz="2400" dirty="0" smtClean="0"/>
              <a:t>, Microsoft Research Asia (MSRA) Bing Academic Search.</a:t>
            </a:r>
            <a:endParaRPr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48" y="1937743"/>
            <a:ext cx="407542" cy="4075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590" y="2988396"/>
            <a:ext cx="1090590" cy="87247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4133" y="1197202"/>
            <a:ext cx="50808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Representing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ummarizing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ulti-dimensional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(multi-contextual)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ata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3533443" y="1834515"/>
            <a:ext cx="177799" cy="636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16783" y="4035036"/>
            <a:ext cx="2951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Phrasal segmentation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30580" y="4455871"/>
            <a:ext cx="17449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Phrase 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52596" y="1602324"/>
            <a:ext cx="26989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Minimum Description </a:t>
            </a:r>
            <a:r>
              <a:rPr lang="en-US" sz="2000" smtClean="0">
                <a:latin typeface="Times" charset="0"/>
                <a:ea typeface="Times" charset="0"/>
                <a:cs typeface="Times" charset="0"/>
              </a:rPr>
              <a:t>Length principle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7922545" y="2310210"/>
            <a:ext cx="100575" cy="688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6493399" y="3535026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016783" y="1965640"/>
            <a:ext cx="17481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Graph summarization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6271474" y="2601744"/>
            <a:ext cx="345226" cy="407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08241" y="4903171"/>
            <a:ext cx="75395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Grant.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NSF III: Small: Multi-Dimensional Structuring, Summarizing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and Mining of Social Media Data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”, NSF IIS 16-18481</a:t>
            </a: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08-01-2016 to 07-31-2019, $500,000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).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Jiawei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Han, PI.</a:t>
            </a:r>
          </a:p>
          <a:p>
            <a:r>
              <a:rPr lang="en-US" sz="2000" b="1" i="1" dirty="0" smtClean="0">
                <a:latin typeface="Times" charset="0"/>
                <a:ea typeface="Times" charset="0"/>
                <a:cs typeface="Times" charset="0"/>
              </a:rPr>
              <a:t>Wrote 8/15 pages of the proposal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Oct-Nov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2015</a:t>
            </a:r>
            <a:r>
              <a:rPr lang="en-US" sz="2000" b="1" i="1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b="1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000" b="1" i="1" dirty="0" smtClean="0">
                <a:latin typeface="Times" charset="0"/>
                <a:ea typeface="Times" charset="0"/>
                <a:cs typeface="Times" charset="0"/>
              </a:rPr>
              <a:t>Major supported member.</a:t>
            </a:r>
            <a:endParaRPr lang="en-US" sz="20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8" name="Left-Right-Up Arrow 47"/>
          <p:cNvSpPr/>
          <p:nvPr/>
        </p:nvSpPr>
        <p:spPr>
          <a:xfrm rot="16200000">
            <a:off x="2233395" y="2974323"/>
            <a:ext cx="1216152" cy="850392"/>
          </a:xfrm>
          <a:prstGeom prst="leftRightUp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90289" y="2685968"/>
            <a:ext cx="2345514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</a:p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Local event detection</a:t>
            </a:r>
          </a:p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Fraud/spam detection</a:t>
            </a:r>
          </a:p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5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7" grpId="0"/>
      <p:bldP spid="44" grpId="0"/>
      <p:bldP spid="48" grpId="0" animBg="1"/>
      <p:bldP spid="4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48</a:t>
            </a:fld>
            <a:endParaRPr lang="en-US"/>
          </a:p>
        </p:txBody>
      </p:sp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79" y="3863977"/>
            <a:ext cx="1400307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35" name="Bevel 34"/>
          <p:cNvSpPr/>
          <p:nvPr/>
        </p:nvSpPr>
        <p:spPr>
          <a:xfrm>
            <a:off x="2963722" y="1458046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Bevel 35"/>
          <p:cNvSpPr/>
          <p:nvPr/>
        </p:nvSpPr>
        <p:spPr>
          <a:xfrm rot="5400000">
            <a:off x="5181442" y="3532747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Bevel 40"/>
          <p:cNvSpPr/>
          <p:nvPr/>
        </p:nvSpPr>
        <p:spPr>
          <a:xfrm rot="5400000">
            <a:off x="4226320" y="3440725"/>
            <a:ext cx="2425866" cy="600731"/>
          </a:xfrm>
          <a:prstGeom prst="bevel">
            <a:avLst>
              <a:gd name="adj" fmla="val 6843"/>
            </a:avLst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Quality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Phrases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84670" y="3512490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7" name="Straight Arrow Connector 46"/>
          <p:cNvCxnSpPr>
            <a:stCxn id="2" idx="2"/>
          </p:cNvCxnSpPr>
          <p:nvPr/>
        </p:nvCxnSpPr>
        <p:spPr>
          <a:xfrm flipH="1">
            <a:off x="2922175" y="3741090"/>
            <a:ext cx="762495" cy="494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3"/>
            <a:endCxn id="2" idx="0"/>
          </p:cNvCxnSpPr>
          <p:nvPr/>
        </p:nvCxnSpPr>
        <p:spPr>
          <a:xfrm flipH="1">
            <a:off x="3913270" y="2686373"/>
            <a:ext cx="9162" cy="82611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5" idx="2"/>
            <a:endCxn id="38" idx="6"/>
          </p:cNvCxnSpPr>
          <p:nvPr/>
        </p:nvCxnSpPr>
        <p:spPr>
          <a:xfrm>
            <a:off x="3922431" y="1886335"/>
            <a:ext cx="1" cy="24041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1" idx="3"/>
            <a:endCxn id="2" idx="6"/>
          </p:cNvCxnSpPr>
          <p:nvPr/>
        </p:nvCxnSpPr>
        <p:spPr>
          <a:xfrm flipH="1" flipV="1">
            <a:off x="4141870" y="3741090"/>
            <a:ext cx="1038126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6" idx="3"/>
            <a:endCxn id="41" idx="7"/>
          </p:cNvCxnSpPr>
          <p:nvPr/>
        </p:nvCxnSpPr>
        <p:spPr>
          <a:xfrm flipH="1" flipV="1">
            <a:off x="5698511" y="3741091"/>
            <a:ext cx="342457" cy="580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8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9" descr="C:\Users\1\Desktop\orang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1" descr="C:\Users\1\Desktop\Picture2_副本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2" descr="C:\Users\1\Desktop\blue_副本.png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Bevel 84"/>
          <p:cNvSpPr/>
          <p:nvPr/>
        </p:nvSpPr>
        <p:spPr>
          <a:xfrm>
            <a:off x="308718" y="3009900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6" name="Bevel 85"/>
          <p:cNvSpPr/>
          <p:nvPr/>
        </p:nvSpPr>
        <p:spPr>
          <a:xfrm>
            <a:off x="308718" y="4202810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7" name="Bevel 86"/>
          <p:cNvSpPr/>
          <p:nvPr/>
        </p:nvSpPr>
        <p:spPr>
          <a:xfrm>
            <a:off x="720517" y="3570509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8" name="Elbow Connector 87"/>
          <p:cNvCxnSpPr>
            <a:stCxn id="79" idx="2"/>
          </p:cNvCxnSpPr>
          <p:nvPr/>
        </p:nvCxnSpPr>
        <p:spPr>
          <a:xfrm rot="10800000">
            <a:off x="2510376" y="3185428"/>
            <a:ext cx="1174294" cy="555662"/>
          </a:xfrm>
          <a:prstGeom prst="bentConnector3">
            <a:avLst>
              <a:gd name="adj1" fmla="val 2837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79" idx="2"/>
          </p:cNvCxnSpPr>
          <p:nvPr/>
        </p:nvCxnSpPr>
        <p:spPr>
          <a:xfrm rot="10800000" flipV="1">
            <a:off x="2495014" y="3741090"/>
            <a:ext cx="1189657" cy="749504"/>
          </a:xfrm>
          <a:prstGeom prst="bentConnector3">
            <a:avLst>
              <a:gd name="adj1" fmla="val 27582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9" idx="2"/>
          </p:cNvCxnSpPr>
          <p:nvPr/>
        </p:nvCxnSpPr>
        <p:spPr>
          <a:xfrm flipH="1">
            <a:off x="2922175" y="3741090"/>
            <a:ext cx="762495" cy="494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Bevel 90"/>
          <p:cNvSpPr/>
          <p:nvPr/>
        </p:nvSpPr>
        <p:spPr>
          <a:xfrm>
            <a:off x="205358" y="1910152"/>
            <a:ext cx="2878404" cy="2994938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9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2809591" y="2126750"/>
            <a:ext cx="2225681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8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979" y="4869986"/>
            <a:ext cx="916598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79" y="3863977"/>
            <a:ext cx="1400307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979" y="4886093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78573" y="2294315"/>
            <a:ext cx="896257" cy="125476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856019" y="1275506"/>
            <a:ext cx="34322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“You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are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one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who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integrate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!”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154704" y="2905329"/>
            <a:ext cx="9144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evel 34"/>
          <p:cNvSpPr/>
          <p:nvPr/>
        </p:nvSpPr>
        <p:spPr>
          <a:xfrm>
            <a:off x="2963722" y="1458046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Bevel 35"/>
          <p:cNvSpPr/>
          <p:nvPr/>
        </p:nvSpPr>
        <p:spPr>
          <a:xfrm rot="5400000">
            <a:off x="5181442" y="3532747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Bevel 40"/>
          <p:cNvSpPr/>
          <p:nvPr/>
        </p:nvSpPr>
        <p:spPr>
          <a:xfrm rot="5400000">
            <a:off x="4226320" y="3440725"/>
            <a:ext cx="2425866" cy="600731"/>
          </a:xfrm>
          <a:prstGeom prst="bevel">
            <a:avLst>
              <a:gd name="adj" fmla="val 6843"/>
            </a:avLst>
          </a:prstGeom>
          <a:solidFill>
            <a:srgbClr val="C0000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2" name="Bevel 41"/>
          <p:cNvSpPr/>
          <p:nvPr/>
        </p:nvSpPr>
        <p:spPr>
          <a:xfrm>
            <a:off x="308718" y="3009900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Bevel 43"/>
          <p:cNvSpPr/>
          <p:nvPr/>
        </p:nvSpPr>
        <p:spPr>
          <a:xfrm>
            <a:off x="308718" y="4202810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Bevel 44"/>
          <p:cNvSpPr/>
          <p:nvPr/>
        </p:nvSpPr>
        <p:spPr>
          <a:xfrm>
            <a:off x="720517" y="3570509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84670" y="3512490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Elbow Connector 10"/>
          <p:cNvCxnSpPr>
            <a:stCxn id="2" idx="2"/>
            <a:endCxn id="42" idx="1"/>
          </p:cNvCxnSpPr>
          <p:nvPr/>
        </p:nvCxnSpPr>
        <p:spPr>
          <a:xfrm rot="10800000">
            <a:off x="2510376" y="3185428"/>
            <a:ext cx="1174294" cy="555662"/>
          </a:xfrm>
          <a:prstGeom prst="bentConnector3">
            <a:avLst>
              <a:gd name="adj1" fmla="val 2837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2" idx="2"/>
            <a:endCxn id="44" idx="1"/>
          </p:cNvCxnSpPr>
          <p:nvPr/>
        </p:nvCxnSpPr>
        <p:spPr>
          <a:xfrm rot="10800000" flipV="1">
            <a:off x="2495014" y="3741090"/>
            <a:ext cx="1189657" cy="749504"/>
          </a:xfrm>
          <a:prstGeom prst="bentConnector3">
            <a:avLst>
              <a:gd name="adj1" fmla="val 27582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" idx="2"/>
            <a:endCxn id="45" idx="1"/>
          </p:cNvCxnSpPr>
          <p:nvPr/>
        </p:nvCxnSpPr>
        <p:spPr>
          <a:xfrm flipH="1">
            <a:off x="2922175" y="3741090"/>
            <a:ext cx="762495" cy="494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3"/>
            <a:endCxn id="2" idx="0"/>
          </p:cNvCxnSpPr>
          <p:nvPr/>
        </p:nvCxnSpPr>
        <p:spPr>
          <a:xfrm flipH="1">
            <a:off x="3913270" y="2686373"/>
            <a:ext cx="9162" cy="82611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5" idx="2"/>
            <a:endCxn id="38" idx="6"/>
          </p:cNvCxnSpPr>
          <p:nvPr/>
        </p:nvCxnSpPr>
        <p:spPr>
          <a:xfrm>
            <a:off x="3922431" y="1886335"/>
            <a:ext cx="1" cy="24041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1" idx="3"/>
            <a:endCxn id="2" idx="6"/>
          </p:cNvCxnSpPr>
          <p:nvPr/>
        </p:nvCxnSpPr>
        <p:spPr>
          <a:xfrm flipH="1" flipV="1">
            <a:off x="4141870" y="3741090"/>
            <a:ext cx="1038126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6" idx="3"/>
            <a:endCxn id="41" idx="7"/>
          </p:cNvCxnSpPr>
          <p:nvPr/>
        </p:nvCxnSpPr>
        <p:spPr>
          <a:xfrm flipH="1" flipV="1">
            <a:off x="5698511" y="3741091"/>
            <a:ext cx="342457" cy="580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evel 36"/>
          <p:cNvSpPr/>
          <p:nvPr/>
        </p:nvSpPr>
        <p:spPr>
          <a:xfrm>
            <a:off x="205358" y="1910152"/>
            <a:ext cx="2878404" cy="2994938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9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2809591" y="2126750"/>
            <a:ext cx="2225681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651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4053840"/>
            <a:ext cx="3224784" cy="2499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8970" y="1426408"/>
            <a:ext cx="15128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(preference)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0720" y="4303916"/>
            <a:ext cx="2738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5526" y="2325046"/>
            <a:ext cx="1699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(influence)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95835" y="5211174"/>
            <a:ext cx="1919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Intention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(suspiciousness)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Bevel 12"/>
          <p:cNvSpPr/>
          <p:nvPr/>
        </p:nvSpPr>
        <p:spPr>
          <a:xfrm>
            <a:off x="3580017" y="3498400"/>
            <a:ext cx="1550751" cy="704049"/>
          </a:xfrm>
          <a:prstGeom prst="bevel">
            <a:avLst>
              <a:gd name="adj" fmla="val 684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ight Arrow 13"/>
          <p:cNvSpPr>
            <a:spLocks/>
          </p:cNvSpPr>
          <p:nvPr/>
        </p:nvSpPr>
        <p:spPr>
          <a:xfrm rot="3023674">
            <a:off x="3202664" y="3151368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>
            <a:spLocks/>
          </p:cNvSpPr>
          <p:nvPr/>
        </p:nvSpPr>
        <p:spPr>
          <a:xfrm rot="18234216">
            <a:off x="3167234" y="4337896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>
            <a:spLocks/>
          </p:cNvSpPr>
          <p:nvPr/>
        </p:nvSpPr>
        <p:spPr>
          <a:xfrm rot="7174924">
            <a:off x="4685473" y="3128157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13862038">
            <a:off x="4685473" y="4337895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27307"/>
            <a:ext cx="2584704" cy="25847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46" y="1520749"/>
            <a:ext cx="2584704" cy="2316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5" y="4701815"/>
            <a:ext cx="3041904" cy="19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60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 animBg="1"/>
      <p:bldP spid="15" grpId="0" animBg="1"/>
      <p:bldP spid="16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4133" y="1183956"/>
            <a:ext cx="5315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T3: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Integrating behavior networks with rich information networks: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Principles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Models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41518" y="4976549"/>
            <a:ext cx="71218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T2: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Structuring information networks from behavioral content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6" name="Picture 2" descr="C:\Users\1\Desktop\blue.png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326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C:\Users\1\Desktop\blue_副本.png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191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752" y="5391301"/>
            <a:ext cx="916598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13" y="5391301"/>
            <a:ext cx="1400307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936" y="5391301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sp>
        <p:nvSpPr>
          <p:cNvPr id="42" name="Rectangle 41"/>
          <p:cNvSpPr/>
          <p:nvPr/>
        </p:nvSpPr>
        <p:spPr>
          <a:xfrm>
            <a:off x="214134" y="1914916"/>
            <a:ext cx="5751475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3602510" y="1846344"/>
            <a:ext cx="166279" cy="633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109132" y="4398728"/>
            <a:ext cx="420445" cy="6363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5237045" y="3086100"/>
            <a:ext cx="424915" cy="1949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681636" y="3041749"/>
            <a:ext cx="2763664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Data-Driven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Analytics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i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0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33533" y="4140978"/>
            <a:ext cx="40446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T1: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528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2" grpId="0" animBg="1"/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4352717"/>
            <a:ext cx="9017000" cy="24273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Attributed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Automatic</a:t>
            </a:r>
            <a:r>
              <a:rPr lang="en-US" altLang="zh-CN" sz="2400" dirty="0" smtClean="0"/>
              <a:t> 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i="1" dirty="0" smtClean="0"/>
              <a:t>e.g.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$Country)</a:t>
            </a:r>
            <a:endParaRPr lang="zh-CN" altLang="en-US" sz="2400" dirty="0" smtClean="0"/>
          </a:p>
          <a:p>
            <a:pPr lvl="1"/>
            <a:r>
              <a:rPr lang="en-US" altLang="zh-CN" sz="2000" b="1" dirty="0" smtClean="0"/>
              <a:t>Feature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characteristic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“population”)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Value: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feature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value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/>
              <a:t>e.g.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$Digit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NULL)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Relationship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another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“prime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minister”)</a:t>
            </a:r>
            <a:endParaRPr lang="zh-CN" altLang="en-US" sz="2000" dirty="0" smtClean="0"/>
          </a:p>
          <a:p>
            <a:pPr lvl="2"/>
            <a:r>
              <a:rPr lang="en-US" altLang="zh-CN" sz="2000" dirty="0" smtClean="0"/>
              <a:t>Value: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other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class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$</a:t>
            </a:r>
            <a:r>
              <a:rPr lang="en-US" altLang="zh-CN" sz="2000" dirty="0" err="1" smtClean="0"/>
              <a:t>Person.Politician.PrimeMinister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r>
              <a:rPr lang="en-US" altLang="zh-CN" sz="2400" dirty="0" smtClean="0"/>
              <a:t>Google’s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[VLDB’14,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WWW’16]</a:t>
            </a:r>
            <a:r>
              <a:rPr lang="zh-CN" altLang="en-US" sz="20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fact-seeking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queries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Challenge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(Class,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Attribute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name,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Attribute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value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Challenge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Just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text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documents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(news,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etc.).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NO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query</a:t>
            </a:r>
            <a:r>
              <a:rPr lang="en-US" altLang="zh-CN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22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Data-Driven: Meta Pattern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Meta Pattern: </a:t>
            </a:r>
            <a:r>
              <a:rPr lang="en-US" sz="2400" dirty="0"/>
              <a:t>a sequence of </a:t>
            </a:r>
            <a:r>
              <a:rPr lang="en-US" sz="2400" i="1" u="sng" dirty="0"/>
              <a:t>class symbols</a:t>
            </a:r>
            <a:r>
              <a:rPr lang="en-US" sz="2400" dirty="0"/>
              <a:t>, </a:t>
            </a:r>
            <a:r>
              <a:rPr lang="en-US" sz="2400" i="1" u="sng" dirty="0"/>
              <a:t>words</a:t>
            </a:r>
            <a:r>
              <a:rPr lang="en-US" sz="2400" dirty="0"/>
              <a:t>, </a:t>
            </a:r>
            <a:r>
              <a:rPr lang="en-US" sz="2400" i="1" u="sng" dirty="0"/>
              <a:t>phrases</a:t>
            </a:r>
            <a:r>
              <a:rPr lang="en-US" sz="2400" dirty="0"/>
              <a:t> and </a:t>
            </a:r>
            <a:r>
              <a:rPr lang="en-US" sz="2400" i="1" u="sng" dirty="0"/>
              <a:t>punctuation marks</a:t>
            </a:r>
            <a:r>
              <a:rPr lang="en-US" sz="2400" dirty="0"/>
              <a:t> that appear contiguously in the text, and serves as a whole semantic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6967" y="2954012"/>
            <a:ext cx="4572000" cy="160043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h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e’s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 gotten older and grayer, and he’s been eclipsed at an Asian economic forum here by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Prime Minister Justin Trudeau, 43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1400" dirty="0" err="1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He’s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also the youngest leader at the Asia Pacific Economic Cooperation forum, six years the junior of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s Enrique Pe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b="1" dirty="0">
                <a:latin typeface="Times" charset="0"/>
                <a:ea typeface="Times" charset="0"/>
                <a:cs typeface="Times" charset="0"/>
              </a:rPr>
              <a:t>Obama, 5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1400" dirty="0">
                <a:latin typeface="Times" charset="0"/>
                <a:ea typeface="Times" charset="0"/>
                <a:cs typeface="Times" charset="0"/>
              </a:rPr>
              <a:t>, who becomes the elder statesman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63682" y="3384899"/>
            <a:ext cx="3943350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1. $Person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$Digit,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2.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Person.Politician.PrimeMinister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" name="Straight Arrow Connector 6"/>
          <p:cNvCxnSpPr>
            <a:stCxn id="5" idx="3"/>
            <a:endCxn id="6" idx="1"/>
          </p:cNvCxnSpPr>
          <p:nvPr/>
        </p:nvCxnSpPr>
        <p:spPr>
          <a:xfrm>
            <a:off x="4708967" y="3754231"/>
            <a:ext cx="354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36966" y="5957848"/>
            <a:ext cx="457200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Endocarditis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caused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Streptococcus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pneumoniae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Pericarditis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Neisseria 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meningitidis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63681" y="5957848"/>
            <a:ext cx="3943351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caused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$Bacteria</a:t>
            </a:r>
            <a:r>
              <a:rPr lang="zh-CN" altLang="en-US" sz="14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zh-CN" altLang="en-US" sz="14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$Bacteria</a:t>
            </a:r>
            <a:endParaRPr lang="zh-CN" altLang="en-US" sz="1400" b="1" dirty="0" smtClean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Straight Arrow Connector 9"/>
          <p:cNvCxnSpPr>
            <a:stCxn id="8" idx="3"/>
            <a:endCxn id="9" idx="1"/>
          </p:cNvCxnSpPr>
          <p:nvPr/>
        </p:nvCxnSpPr>
        <p:spPr>
          <a:xfrm>
            <a:off x="4708966" y="6219458"/>
            <a:ext cx="35471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36966" y="4994539"/>
            <a:ext cx="457200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…Protestors march to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Gordon Square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 for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12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 -year-old </a:t>
            </a:r>
            <a:r>
              <a:rPr lang="is-IS" altLang="zh-CN" sz="1400" b="1" dirty="0" smtClean="0">
                <a:latin typeface="Times" charset="0"/>
                <a:ea typeface="Times" charset="0"/>
                <a:cs typeface="Times" charset="0"/>
              </a:rPr>
              <a:t>Tamir Rice</a:t>
            </a:r>
            <a:r>
              <a:rPr lang="is-IS" altLang="zh-CN" sz="1400" dirty="0" smtClean="0">
                <a:latin typeface="Times" charset="0"/>
                <a:ea typeface="Times" charset="0"/>
                <a:cs typeface="Times" charset="0"/>
              </a:rPr>
              <a:t>...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063682" y="4994539"/>
            <a:ext cx="3943350" cy="52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1. protestors march to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Location.Square</a:t>
            </a:r>
            <a:endParaRPr lang="en-US" altLang="zh-CN" sz="14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2. $Digit -year-old $</a:t>
            </a:r>
            <a:r>
              <a:rPr lang="en-US" altLang="zh-CN" sz="1400" b="1" dirty="0" err="1" smtClean="0">
                <a:latin typeface="Times" charset="0"/>
                <a:ea typeface="Times" charset="0"/>
                <a:cs typeface="Times" charset="0"/>
              </a:rPr>
              <a:t>Person.Victim</a:t>
            </a:r>
            <a:endParaRPr lang="zh-CN" altLang="en-US" sz="14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Arrow Connector 25"/>
          <p:cNvCxnSpPr>
            <a:stCxn id="23" idx="3"/>
            <a:endCxn id="24" idx="1"/>
          </p:cNvCxnSpPr>
          <p:nvPr/>
        </p:nvCxnSpPr>
        <p:spPr>
          <a:xfrm>
            <a:off x="4708966" y="5256149"/>
            <a:ext cx="35471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36966" y="258468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News: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36965" y="4625207"/>
            <a:ext cx="937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Tweets: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36965" y="5604684"/>
            <a:ext cx="1973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PubMed abstract: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87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6500" y="2080679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Quality phrase mining (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SegPhrase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SIGMOD’15)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46500" y="3352565"/>
            <a:ext cx="5219700" cy="66114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Entity recognition and typing with distant supervision (</a:t>
            </a:r>
            <a:r>
              <a:rPr lang="en-US" sz="2000" dirty="0" err="1">
                <a:latin typeface="Times" charset="0"/>
                <a:ea typeface="Times" charset="0"/>
                <a:cs typeface="Times" charset="0"/>
              </a:rPr>
              <a:t>ClusType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KDD’15)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746500" y="4872002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Fine-grained typing (PLE, KDD’16)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79194" y="1360093"/>
            <a:ext cx="47657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Canada Prime Minister Justin Trudeau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Barack Obama , 53,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79194" y="2569475"/>
            <a:ext cx="51913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Canada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Justin_Trudeau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err="1" smtClean="0">
                <a:latin typeface="Times" charset="0"/>
                <a:ea typeface="Times" charset="0"/>
                <a:cs typeface="Times" charset="0"/>
              </a:rPr>
              <a:t>Barack_Obama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53,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193" y="4088911"/>
            <a:ext cx="45384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746500" y="5358843"/>
            <a:ext cx="52838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$President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is-IS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34327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199" y="2640623"/>
            <a:ext cx="403253" cy="344896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79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32535" y="1451671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Quality Meta-Pattern Classifier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201380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200" y="4311161"/>
            <a:ext cx="403252" cy="17784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3654452" y="1874642"/>
            <a:ext cx="5375866" cy="4196935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Frequency</a:t>
            </a:r>
          </a:p>
          <a:p>
            <a:pPr marL="457200" lvl="1" indent="0">
              <a:buNone/>
            </a:pPr>
            <a:r>
              <a:rPr lang="en-US" sz="1800" i="1" dirty="0" smtClean="0"/>
              <a:t>“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 vs “young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</a:t>
            </a:r>
          </a:p>
          <a:p>
            <a:r>
              <a:rPr lang="en-US" sz="2000" b="1" dirty="0" smtClean="0"/>
              <a:t>Completeness</a:t>
            </a:r>
          </a:p>
          <a:p>
            <a:pPr marL="457200" lvl="1" indent="0">
              <a:buNone/>
            </a:pPr>
            <a:r>
              <a:rPr lang="en-US" sz="1800" i="1" dirty="0" smtClean="0"/>
              <a:t>“$Country 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 $</a:t>
            </a:r>
            <a:r>
              <a:rPr lang="en-US" sz="1800" i="1" dirty="0" err="1" smtClean="0"/>
              <a:t>PrimeMinister</a:t>
            </a:r>
            <a:r>
              <a:rPr lang="en-US" sz="1800" i="1" dirty="0" smtClean="0"/>
              <a:t>” vs “$Country </a:t>
            </a:r>
            <a:r>
              <a:rPr lang="en-US" sz="1800" i="1" dirty="0" err="1" smtClean="0"/>
              <a:t>prime_minister</a:t>
            </a:r>
            <a:r>
              <a:rPr lang="en-US" sz="1800" i="1" dirty="0" smtClean="0"/>
              <a:t>”</a:t>
            </a:r>
          </a:p>
          <a:p>
            <a:r>
              <a:rPr lang="en-US" sz="2000" b="1" dirty="0" err="1" smtClean="0"/>
              <a:t>Informativeness</a:t>
            </a:r>
            <a:endParaRPr lang="en-US" sz="2000" b="1" dirty="0" smtClean="0"/>
          </a:p>
          <a:p>
            <a:pPr marL="457200" lvl="1" indent="0">
              <a:buNone/>
            </a:pPr>
            <a:r>
              <a:rPr lang="en-US" sz="1800" i="1" dirty="0" smtClean="0"/>
              <a:t>“$Person ’s brother , $Person ,” vs “$Person and $Person”</a:t>
            </a:r>
          </a:p>
          <a:p>
            <a:r>
              <a:rPr lang="en-US" sz="2000" b="1" dirty="0" smtClean="0"/>
              <a:t>Coverage</a:t>
            </a:r>
          </a:p>
          <a:p>
            <a:pPr marL="457200" lvl="1" indent="0">
              <a:buNone/>
            </a:pPr>
            <a:r>
              <a:rPr lang="en-US" sz="1800" i="1" dirty="0" smtClean="0"/>
              <a:t>“$Person ’s signature healthcare law”: only “Barack Obama”</a:t>
            </a:r>
          </a:p>
          <a:p>
            <a:r>
              <a:rPr lang="en-US" sz="2000" b="1" dirty="0" smtClean="0"/>
              <a:t>Classifier: Random forest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455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MetaPAD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900" y="1726223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Integrated Data-Driven Text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900" y="3396761"/>
            <a:ext cx="3162300" cy="9144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Meta Pattern Mining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5067299"/>
            <a:ext cx="3162300" cy="9144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Attribute Extraction from Meta Patterns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1427734" y="2735618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1427734" y="4406156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46500" y="2080679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Quality Meta-Pattern Classifier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746500" y="3352565"/>
            <a:ext cx="5219700" cy="66114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Synonym Meta-Pattern Detection</a:t>
            </a:r>
          </a:p>
          <a:p>
            <a:pPr algn="ctr"/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(1) Shared instances (2) J.W. similar words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46500" y="4872002"/>
            <a:ext cx="52197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Re-t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yping for Appropriate Granularity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642443" y="1408025"/>
            <a:ext cx="5528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dirty="0">
              <a:latin typeface="Times" charset="0"/>
              <a:ea typeface="Times" charset="0"/>
              <a:cs typeface="Times" charset="0"/>
            </a:endParaRPr>
          </a:p>
          <a:p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President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xxx</a:t>
            </a:r>
            <a:r>
              <a:rPr lang="is-IS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03691" y="2797922"/>
            <a:ext cx="38186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sz="1600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6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 smtClean="0"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altLang="zh-CN" sz="16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$President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$Digit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,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24997" y="5342770"/>
            <a:ext cx="42627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$Country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b="1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altLang="zh-CN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54453" y="1382953"/>
            <a:ext cx="5375865" cy="468377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51200" y="1382953"/>
            <a:ext cx="403252" cy="201380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51200" y="4311161"/>
            <a:ext cx="403252" cy="17784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79653" y="2466849"/>
            <a:ext cx="3166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79653" y="4073522"/>
            <a:ext cx="298190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400" dirty="0" err="1" smtClean="0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PM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</a:p>
          <a:p>
            <a:r>
              <a:rPr lang="en-US" altLang="zh-CN" sz="1400" dirty="0" err="1">
                <a:latin typeface="Times" charset="0"/>
                <a:ea typeface="Times" charset="0"/>
                <a:cs typeface="Times" charset="0"/>
              </a:rPr>
              <a:t>Prime_Minister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of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$Location</a:t>
            </a:r>
            <a:endParaRPr lang="en-US" altLang="zh-CN" sz="1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9029" y="4064620"/>
            <a:ext cx="231178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,</a:t>
            </a: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, a </a:t>
            </a:r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-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year-old</a:t>
            </a:r>
            <a:endParaRPr lang="en-US" altLang="zh-CN" sz="1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dirty="0">
                <a:latin typeface="Times" charset="0"/>
                <a:ea typeface="Times" charset="0"/>
                <a:cs typeface="Times" charset="0"/>
              </a:rPr>
              <a:t>$Person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age </a:t>
            </a:r>
            <a:r>
              <a:rPr lang="en-US" altLang="zh-CN" sz="1400" b="1" dirty="0" smtClean="0">
                <a:latin typeface="Times" charset="0"/>
                <a:ea typeface="Times" charset="0"/>
                <a:cs typeface="Times" charset="0"/>
              </a:rPr>
              <a:t>$Digit</a:t>
            </a:r>
            <a:endParaRPr lang="en-US" altLang="zh-CN" sz="1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6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/>
      <p:bldP spid="22" grpId="0"/>
      <p:bldP spid="20" grpId="0"/>
      <p:bldP spid="2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Top-Down </a:t>
            </a:r>
            <a:r>
              <a:rPr lang="en-US" altLang="zh-CN" smtClean="0"/>
              <a:t>Re-</a:t>
            </a:r>
            <a:r>
              <a:rPr lang="en-US" smtClean="0"/>
              <a:t>Typing </a:t>
            </a:r>
            <a:r>
              <a:rPr lang="en-US" dirty="0" smtClean="0"/>
              <a:t>for Granularity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56</a:t>
            </a:fld>
            <a:endParaRPr lang="en-US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1457856" y="2714876"/>
            <a:ext cx="805394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>
          <a:xfrm>
            <a:off x="44050" y="3333311"/>
            <a:ext cx="884144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Times" charset="0"/>
                <a:ea typeface="Times" charset="0"/>
                <a:cs typeface="Times" charset="0"/>
              </a:rPr>
              <a:t>ATTACKER</a:t>
            </a:r>
            <a:endParaRPr lang="en-US" sz="1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4614" y="2014547"/>
            <a:ext cx="28652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_____,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$Digit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-year-old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973929" y="3334652"/>
            <a:ext cx="657860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ARTIST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>
            <a:spLocks/>
          </p:cNvSpPr>
          <p:nvPr/>
        </p:nvSpPr>
        <p:spPr>
          <a:xfrm>
            <a:off x="3593443" y="3334347"/>
            <a:ext cx="69759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VICTIM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6681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44874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22053" y="363646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>
                <a:latin typeface="Times" charset="0"/>
                <a:ea typeface="Times" charset="0"/>
                <a:cs typeface="Times" charset="0"/>
              </a:rPr>
              <a:t>41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44435" y="270460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1512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87476" y="1374365"/>
            <a:ext cx="26938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>
                <a:latin typeface="Times" charset="0"/>
                <a:ea typeface="Times" charset="0"/>
                <a:cs typeface="Times" charset="0"/>
              </a:rPr>
              <a:t>_____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_____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>
            <a:spLocks/>
          </p:cNvSpPr>
          <p:nvPr/>
        </p:nvSpPr>
        <p:spPr>
          <a:xfrm>
            <a:off x="4937050" y="1867734"/>
            <a:ext cx="89762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>
          <a:xfrm>
            <a:off x="4261895" y="2508102"/>
            <a:ext cx="895347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COUNTRY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>
            <a:spLocks/>
          </p:cNvSpPr>
          <p:nvPr/>
        </p:nvSpPr>
        <p:spPr>
          <a:xfrm>
            <a:off x="5195576" y="2509482"/>
            <a:ext cx="98985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ETNNICITY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>
            <a:spLocks/>
          </p:cNvSpPr>
          <p:nvPr/>
        </p:nvSpPr>
        <p:spPr>
          <a:xfrm>
            <a:off x="6225324" y="2509482"/>
            <a:ext cx="76808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>
                <a:latin typeface="Times" charset="0"/>
                <a:ea typeface="Times" charset="0"/>
                <a:cs typeface="Times" charset="0"/>
              </a:rPr>
              <a:t>COUNTY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709569" y="2210634"/>
            <a:ext cx="676293" cy="29746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85862" y="2210634"/>
            <a:ext cx="304640" cy="2988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385862" y="2210634"/>
            <a:ext cx="1223505" cy="29884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/>
          </p:cNvSpPr>
          <p:nvPr/>
        </p:nvSpPr>
        <p:spPr>
          <a:xfrm>
            <a:off x="4853386" y="4857997"/>
            <a:ext cx="126906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ORGANZATION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Rectangle 25"/>
          <p:cNvSpPr>
            <a:spLocks/>
          </p:cNvSpPr>
          <p:nvPr/>
        </p:nvSpPr>
        <p:spPr>
          <a:xfrm>
            <a:off x="7431628" y="4859953"/>
            <a:ext cx="805394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Rectangle 26"/>
          <p:cNvSpPr>
            <a:spLocks/>
          </p:cNvSpPr>
          <p:nvPr/>
        </p:nvSpPr>
        <p:spPr>
          <a:xfrm>
            <a:off x="7084073" y="5365417"/>
            <a:ext cx="104771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Rectangle 27"/>
          <p:cNvSpPr>
            <a:spLocks/>
          </p:cNvSpPr>
          <p:nvPr/>
        </p:nvSpPr>
        <p:spPr>
          <a:xfrm>
            <a:off x="8185955" y="5365417"/>
            <a:ext cx="88666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SCIENTIST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H="1">
            <a:off x="7607932" y="5202853"/>
            <a:ext cx="226394" cy="16256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34325" y="5202853"/>
            <a:ext cx="794963" cy="16256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097522" y="4923897"/>
            <a:ext cx="569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102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>
            <a:spLocks/>
          </p:cNvSpPr>
          <p:nvPr/>
        </p:nvSpPr>
        <p:spPr>
          <a:xfrm>
            <a:off x="4368300" y="5362612"/>
            <a:ext cx="1047716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INSTITUTE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>
            <a:spLocks/>
          </p:cNvSpPr>
          <p:nvPr/>
        </p:nvSpPr>
        <p:spPr>
          <a:xfrm>
            <a:off x="5642411" y="5362612"/>
            <a:ext cx="1360575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Times" charset="0"/>
                <a:ea typeface="Times" charset="0"/>
                <a:cs typeface="Times" charset="0"/>
              </a:rPr>
              <a:t>SPORTSLEAGUE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4892158" y="5200897"/>
            <a:ext cx="595760" cy="16171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87918" y="5200897"/>
            <a:ext cx="834781" cy="16171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202851" y="565465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20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74542" y="565465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56310" y="4923897"/>
            <a:ext cx="5693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7671560" y="5654828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15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686968" y="565465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813994" y="1929186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79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767495" y="280918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26438" y="2807929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29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703059" y="2804971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Down Arrow 44"/>
          <p:cNvSpPr/>
          <p:nvPr/>
        </p:nvSpPr>
        <p:spPr>
          <a:xfrm>
            <a:off x="4321394" y="2153441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Rectangle 45"/>
          <p:cNvSpPr>
            <a:spLocks/>
          </p:cNvSpPr>
          <p:nvPr/>
        </p:nvSpPr>
        <p:spPr>
          <a:xfrm>
            <a:off x="7820884" y="1863113"/>
            <a:ext cx="897623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PERSON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7" name="Rectangle 46"/>
          <p:cNvSpPr>
            <a:spLocks/>
          </p:cNvSpPr>
          <p:nvPr/>
        </p:nvSpPr>
        <p:spPr>
          <a:xfrm>
            <a:off x="6704302" y="3136985"/>
            <a:ext cx="973175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8" name="Rectangle 47"/>
          <p:cNvSpPr>
            <a:spLocks/>
          </p:cNvSpPr>
          <p:nvPr/>
        </p:nvSpPr>
        <p:spPr>
          <a:xfrm>
            <a:off x="7737142" y="3113828"/>
            <a:ext cx="1384007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PRIMEMINISTER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617811" y="2206014"/>
            <a:ext cx="651885" cy="29630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697828" y="192456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67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Down Arrow 50"/>
          <p:cNvSpPr/>
          <p:nvPr/>
        </p:nvSpPr>
        <p:spPr>
          <a:xfrm>
            <a:off x="7205228" y="2148820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387887" y="3427085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58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785928" y="3427085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Rectangle 53"/>
          <p:cNvSpPr>
            <a:spLocks/>
          </p:cNvSpPr>
          <p:nvPr/>
        </p:nvSpPr>
        <p:spPr>
          <a:xfrm>
            <a:off x="1672847" y="3345795"/>
            <a:ext cx="799812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>
                <a:latin typeface="Times" charset="0"/>
                <a:ea typeface="Times" charset="0"/>
                <a:cs typeface="Times" charset="0"/>
              </a:rPr>
              <a:t>ATHLETE</a:t>
            </a:r>
            <a:endParaRPr lang="en-US" sz="10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136377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31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7" name="Rectangle 56"/>
          <p:cNvSpPr>
            <a:spLocks/>
          </p:cNvSpPr>
          <p:nvPr/>
        </p:nvSpPr>
        <p:spPr>
          <a:xfrm>
            <a:off x="2524889" y="3338874"/>
            <a:ext cx="1013998" cy="342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157550" y="365983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55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9" name="Rectangle 58"/>
          <p:cNvSpPr>
            <a:spLocks/>
          </p:cNvSpPr>
          <p:nvPr/>
        </p:nvSpPr>
        <p:spPr>
          <a:xfrm>
            <a:off x="7131223" y="2502321"/>
            <a:ext cx="973175" cy="342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>
                <a:latin typeface="Times" charset="0"/>
                <a:ea typeface="Times" charset="0"/>
                <a:cs typeface="Times" charset="0"/>
              </a:rPr>
              <a:t>POLITICIAN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7190889" y="2845221"/>
            <a:ext cx="426922" cy="291764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617811" y="2845222"/>
            <a:ext cx="811335" cy="268607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8076718" y="2610223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59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Down Arrow 62"/>
          <p:cNvSpPr/>
          <p:nvPr/>
        </p:nvSpPr>
        <p:spPr>
          <a:xfrm>
            <a:off x="610455" y="2914764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Down Arrow 63"/>
          <p:cNvSpPr/>
          <p:nvPr/>
        </p:nvSpPr>
        <p:spPr>
          <a:xfrm>
            <a:off x="4461096" y="5016373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Down Arrow 64"/>
          <p:cNvSpPr/>
          <p:nvPr/>
        </p:nvSpPr>
        <p:spPr>
          <a:xfrm>
            <a:off x="7059804" y="5027155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Down Arrow 65"/>
          <p:cNvSpPr/>
          <p:nvPr/>
        </p:nvSpPr>
        <p:spPr>
          <a:xfrm>
            <a:off x="8355374" y="2753557"/>
            <a:ext cx="363474" cy="31584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7" name="Straight Connector 66"/>
          <p:cNvCxnSpPr>
            <a:stCxn id="5" idx="2"/>
            <a:endCxn id="57" idx="0"/>
          </p:cNvCxnSpPr>
          <p:nvPr/>
        </p:nvCxnSpPr>
        <p:spPr>
          <a:xfrm>
            <a:off x="1860553" y="3057776"/>
            <a:ext cx="1171335" cy="28109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" idx="2"/>
            <a:endCxn id="9" idx="0"/>
          </p:cNvCxnSpPr>
          <p:nvPr/>
        </p:nvCxnSpPr>
        <p:spPr>
          <a:xfrm>
            <a:off x="1860553" y="3057776"/>
            <a:ext cx="2081688" cy="27657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" idx="0"/>
            <a:endCxn id="5" idx="2"/>
          </p:cNvCxnSpPr>
          <p:nvPr/>
        </p:nvCxnSpPr>
        <p:spPr>
          <a:xfrm flipV="1">
            <a:off x="486122" y="3057776"/>
            <a:ext cx="1374431" cy="27553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8" idx="0"/>
            <a:endCxn id="5" idx="2"/>
          </p:cNvCxnSpPr>
          <p:nvPr/>
        </p:nvCxnSpPr>
        <p:spPr>
          <a:xfrm flipV="1">
            <a:off x="1302859" y="3057776"/>
            <a:ext cx="557694" cy="276876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4" idx="0"/>
            <a:endCxn id="5" idx="2"/>
          </p:cNvCxnSpPr>
          <p:nvPr/>
        </p:nvCxnSpPr>
        <p:spPr>
          <a:xfrm flipH="1" flipV="1">
            <a:off x="1860553" y="3057776"/>
            <a:ext cx="212200" cy="28801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55629" y="4224397"/>
            <a:ext cx="333777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Graininess:</a:t>
            </a: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α=(27+17+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+41)/1512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small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(&lt;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0.8),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stop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going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down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614394" y="3515456"/>
            <a:ext cx="30571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Support: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β=29/max(37,29,2)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big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(&gt;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0.1),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keep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$Ethnicity</a:t>
            </a:r>
            <a:endParaRPr lang="en-US" altLang="zh-CN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1738952" y="3976430"/>
            <a:ext cx="146230" cy="354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613973" y="3209293"/>
            <a:ext cx="272740" cy="341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4502" y="6054765"/>
            <a:ext cx="2921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Similar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Bottom-Up</a:t>
            </a:r>
            <a:r>
              <a:rPr lang="is-I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8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57</a:t>
            </a:fld>
            <a:endParaRPr lang="en-US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04457"/>
            <a:ext cx="8199373" cy="5127608"/>
          </a:xfrm>
        </p:spPr>
      </p:pic>
    </p:spTree>
    <p:extLst>
      <p:ext uri="{BB962C8B-B14F-4D97-AF65-F5344CB8AC3E}">
        <p14:creationId xmlns:p14="http://schemas.microsoft.com/office/powerpoint/2010/main" val="112647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58</a:t>
            </a:fld>
            <a:endParaRPr lang="en-US"/>
          </a:p>
        </p:txBody>
      </p:sp>
      <p:pic>
        <p:nvPicPr>
          <p:cNvPr id="6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1561806"/>
            <a:ext cx="8917300" cy="4750093"/>
          </a:xfrm>
        </p:spPr>
      </p:pic>
    </p:spTree>
    <p:extLst>
      <p:ext uri="{BB962C8B-B14F-4D97-AF65-F5344CB8AC3E}">
        <p14:creationId xmlns:p14="http://schemas.microsoft.com/office/powerpoint/2010/main" val="65046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0167"/>
              </p:ext>
            </p:extLst>
          </p:nvPr>
        </p:nvGraphicFramePr>
        <p:xfrm>
          <a:off x="628650" y="1383323"/>
          <a:ext cx="8001000" cy="192024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46400"/>
                <a:gridCol w="1244600"/>
                <a:gridCol w="1447800"/>
                <a:gridCol w="1104900"/>
                <a:gridCol w="1257300"/>
              </a:tblGrid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F1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score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WPB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(’10,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CNA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(’97-’10,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APR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(’15,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200M)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TWT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(’15,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1GB)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Total</a:t>
                      </a:r>
                      <a:r>
                        <a:rPr lang="zh-CN" altLang="en-US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(vs</a:t>
                      </a:r>
                      <a:r>
                        <a:rPr lang="zh-CN" altLang="en-US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Biperpedia</a:t>
                      </a:r>
                      <a:r>
                        <a:rPr lang="zh-CN" altLang="en-US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-q)</a:t>
                      </a:r>
                      <a:endParaRPr lang="en-US" sz="1600" b="1" u="none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67.7%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48.3%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189.5%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208.0%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Meta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pattern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classifier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30.1%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127.1%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195.6%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Granularity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15.6%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17.3%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3.1%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w/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Integrated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text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mining</a:t>
                      </a:r>
                      <a:r>
                        <a:rPr lang="zh-CN" altLang="en-US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techs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13.8%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9.3%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13.0%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0.8%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300542"/>
              </p:ext>
            </p:extLst>
          </p:nvPr>
        </p:nvGraphicFramePr>
        <p:xfrm>
          <a:off x="247650" y="4047783"/>
          <a:ext cx="4337050" cy="25654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152650"/>
                <a:gridCol w="2184400"/>
              </a:tblGrid>
              <a:tr h="197341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$Bacteria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</a:t>
                      </a:r>
                      <a:r>
                        <a:rPr lang="en-US" altLang="zh-CN" sz="14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Cardiovascular_Diseases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Streptococcus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pneumoniae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Neisseria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meningitidis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Pericarditis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Haemophilus</a:t>
                      </a:r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paraphrophilus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Proteus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Listeria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monocytogenes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Pericarditis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Corynebacterium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Actinomyces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Coxiella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Pasteurella pneumotropica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Cardiobacterium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Endocarditis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47650" y="3463008"/>
            <a:ext cx="4187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due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$Bacteria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Cardiovasular_Diseases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caused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Bacteria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012530"/>
              </p:ext>
            </p:extLst>
          </p:nvPr>
        </p:nvGraphicFramePr>
        <p:xfrm>
          <a:off x="4781550" y="3823445"/>
          <a:ext cx="3924300" cy="12090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18561"/>
                <a:gridCol w="2305739"/>
              </a:tblGrid>
              <a:tr h="197341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$Chemical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</a:t>
                      </a:r>
                      <a:r>
                        <a:rPr lang="en-US" altLang="zh-CN" sz="14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Enzymes</a:t>
                      </a:r>
                      <a:r>
                        <a:rPr lang="en-US" altLang="zh-CN" sz="14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_and_Coenzymes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chelerythrine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fondaparinux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Factor </a:t>
                      </a:r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Xa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calphostin</a:t>
                      </a:r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58844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bisindolylmaleimide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protein kinase C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781550" y="3463008"/>
            <a:ext cx="45148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1600" b="1" dirty="0" err="1">
                <a:latin typeface="Times" charset="0"/>
                <a:ea typeface="Times" charset="0"/>
                <a:cs typeface="Times" charset="0"/>
              </a:rPr>
              <a:t>Enzymes_and_Coenzymes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 inhibitor $Chemical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24846"/>
              </p:ext>
            </p:extLst>
          </p:nvPr>
        </p:nvGraphicFramePr>
        <p:xfrm>
          <a:off x="4781550" y="5456964"/>
          <a:ext cx="3886200" cy="9829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633330"/>
                <a:gridCol w="225287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$Diagnosis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$Digit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31.0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6.4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BMI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26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  <a:tr h="19734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body mass index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27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6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u="none" strike="noStrike" baseline="0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hr-HR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en-US" altLang="zh-CN" sz="1400" u="none" strike="noStrike" dirty="0" smtClean="0"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4724400" y="5075532"/>
            <a:ext cx="4076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$Diagnosis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$Digit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+/- $Digit kg/m ( $Digit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zh-CN" altLang="en-US" sz="16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Data-Driven?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i="1" dirty="0" smtClean="0"/>
          </a:p>
          <a:p>
            <a:r>
              <a:rPr lang="en-US" altLang="zh-CN" sz="2400" i="1" dirty="0" smtClean="0"/>
              <a:t>Applications.</a:t>
            </a:r>
            <a:r>
              <a:rPr lang="zh-CN" altLang="en-US" sz="2400" i="1" dirty="0" smtClean="0"/>
              <a:t> 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ecommender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fraud/spam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detection.</a:t>
            </a:r>
            <a:endParaRPr lang="zh-CN" altLang="en-US" sz="2400" dirty="0" smtClean="0"/>
          </a:p>
          <a:p>
            <a:r>
              <a:rPr lang="en-US" altLang="zh-CN" sz="2400" i="1" dirty="0" smtClean="0"/>
              <a:t>Representation.</a:t>
            </a:r>
            <a:r>
              <a:rPr lang="zh-CN" altLang="en-US" sz="2400" i="1" dirty="0" smtClean="0"/>
              <a:t> </a:t>
            </a:r>
            <a:r>
              <a:rPr lang="en-US" altLang="zh-CN" sz="2400" b="1" dirty="0" smtClean="0"/>
              <a:t>B</a:t>
            </a:r>
            <a:r>
              <a:rPr lang="en-US" altLang="zh-CN" sz="2400" dirty="0" smtClean="0"/>
              <a:t>ehavior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N</a:t>
            </a:r>
            <a:r>
              <a:rPr lang="en-US" altLang="zh-CN" sz="2400" dirty="0" smtClean="0"/>
              <a:t>etwork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interaction.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Nodes: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users/authors,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products,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papers)</a:t>
            </a:r>
            <a:r>
              <a:rPr lang="en-US" altLang="zh-CN" sz="2000" dirty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i="1" dirty="0" smtClean="0"/>
          </a:p>
          <a:p>
            <a:pPr lvl="1"/>
            <a:r>
              <a:rPr lang="en-US" altLang="zh-CN" sz="2000" b="1" dirty="0" smtClean="0"/>
              <a:t>Links: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(interaction)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following,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purchasing,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publishing,</a:t>
            </a:r>
            <a:r>
              <a:rPr lang="zh-CN" altLang="en-US" sz="2000" dirty="0" smtClean="0"/>
              <a:t> </a:t>
            </a:r>
            <a:r>
              <a:rPr lang="en-US" altLang="zh-CN" sz="2000" i="1" dirty="0"/>
              <a:t>etc.</a:t>
            </a:r>
            <a:endParaRPr lang="zh-CN" altLang="en-US" sz="2000" i="1" dirty="0"/>
          </a:p>
          <a:p>
            <a:pPr lvl="1"/>
            <a:r>
              <a:rPr lang="en-US" altLang="zh-CN" sz="2000" b="1" dirty="0" smtClean="0"/>
              <a:t>Node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a</a:t>
            </a:r>
            <a:r>
              <a:rPr lang="en-US" altLang="zh-CN" sz="2000" b="1" dirty="0" smtClean="0"/>
              <a:t>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profiles,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properties/features,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Link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similarity,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distance,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weight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i="1" dirty="0"/>
              <a:t>etc</a:t>
            </a:r>
            <a:r>
              <a:rPr lang="en-US" altLang="zh-CN" sz="2000" i="1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01000" y="1484513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3886" y="1484513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91280" y="1952761"/>
            <a:ext cx="2743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Observation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691280" y="2589350"/>
            <a:ext cx="274320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Representation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691280" y="3225939"/>
            <a:ext cx="2743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Models/Algorithms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1952761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258935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3225939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2589350"/>
            <a:ext cx="4572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72" y="3225939"/>
            <a:ext cx="467233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1952761"/>
            <a:ext cx="457200" cy="457200"/>
          </a:xfrm>
          <a:prstGeom prst="rect">
            <a:avLst/>
          </a:prstGeom>
        </p:spPr>
      </p:pic>
      <p:sp>
        <p:nvSpPr>
          <p:cNvPr id="21" name="Right Arrow 20"/>
          <p:cNvSpPr>
            <a:spLocks/>
          </p:cNvSpPr>
          <p:nvPr/>
        </p:nvSpPr>
        <p:spPr>
          <a:xfrm rot="10800000">
            <a:off x="7343384" y="2703650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>
            <a:spLocks/>
          </p:cNvSpPr>
          <p:nvPr/>
        </p:nvSpPr>
        <p:spPr>
          <a:xfrm rot="12740329">
            <a:off x="7346664" y="2353233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>
            <a:spLocks/>
          </p:cNvSpPr>
          <p:nvPr/>
        </p:nvSpPr>
        <p:spPr>
          <a:xfrm rot="8688427">
            <a:off x="7367475" y="3023619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>
            <a:spLocks/>
          </p:cNvSpPr>
          <p:nvPr/>
        </p:nvSpPr>
        <p:spPr>
          <a:xfrm rot="5400000">
            <a:off x="1989916" y="2320713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>
            <a:spLocks/>
          </p:cNvSpPr>
          <p:nvPr/>
        </p:nvSpPr>
        <p:spPr>
          <a:xfrm rot="5400000">
            <a:off x="1989916" y="2957231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84" y="2473526"/>
            <a:ext cx="688848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1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1" grpId="0" animBg="1"/>
      <p:bldP spid="23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846305" y="3688483"/>
            <a:ext cx="2266950" cy="10030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M.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Jiang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Shang,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Cassidy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(ARL-ALC)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Kaplan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(ARL-ALC)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Hanratty</a:t>
            </a:r>
            <a:r>
              <a:rPr lang="zh-CN" altLang="en-US" sz="2400" dirty="0" smtClean="0"/>
              <a:t> </a:t>
            </a:r>
            <a:r>
              <a:rPr lang="en-US" altLang="zh-CN" sz="2000" dirty="0" smtClean="0"/>
              <a:t>(ARL-APG)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MetaPAD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Pattern-driven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Massive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Corpora”. Submitted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WSDM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2017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dirty="0" smtClean="0"/>
              <a:t>“This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milestone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our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group.”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–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Prof.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Jiawei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Han</a:t>
            </a:r>
            <a:endParaRPr lang="zh-CN" alt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26930" y="4608146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500" y="4785374"/>
            <a:ext cx="18923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NLP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ommunity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26930" y="5026269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Typing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26930" y="5444392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Slot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filling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26930" y="4190023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recognition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26930" y="5862515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Attribute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discovery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34883" y="4084514"/>
            <a:ext cx="2352647" cy="265686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26930" y="6280638"/>
            <a:ext cx="217170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33630" y="4101332"/>
            <a:ext cx="1892300" cy="41812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Meta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Pattern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37" y="3835398"/>
            <a:ext cx="1795261" cy="17123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0003" y="4462023"/>
            <a:ext cx="1793154" cy="171232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133591" y="5083206"/>
            <a:ext cx="3253120" cy="12438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Attributed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construction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Structuring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tweets,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product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reviews,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papers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4593071" y="5411567"/>
            <a:ext cx="484632" cy="566147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509156" y="3495600"/>
            <a:ext cx="1514475" cy="654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Distant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supervision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09156" y="4241083"/>
            <a:ext cx="1514475" cy="65472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Data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redundancy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Elbow Connector 14"/>
          <p:cNvCxnSpPr>
            <a:stCxn id="14" idx="3"/>
            <a:endCxn id="23" idx="1"/>
          </p:cNvCxnSpPr>
          <p:nvPr/>
        </p:nvCxnSpPr>
        <p:spPr>
          <a:xfrm flipV="1">
            <a:off x="6925930" y="3822961"/>
            <a:ext cx="583226" cy="487433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4" idx="3"/>
            <a:endCxn id="24" idx="1"/>
          </p:cNvCxnSpPr>
          <p:nvPr/>
        </p:nvCxnSpPr>
        <p:spPr>
          <a:xfrm>
            <a:off x="6925930" y="4310394"/>
            <a:ext cx="583226" cy="258050"/>
          </a:xfrm>
          <a:prstGeom prst="bentConnector3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30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Finding Truth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Structuring</a:t>
            </a:r>
            <a:endParaRPr lang="en-US" dirty="0"/>
          </a:p>
        </p:txBody>
      </p:sp>
      <p:sp>
        <p:nvSpPr>
          <p:cNvPr id="96" name="Content Placeholder 9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“source”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reliability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[Gao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16065"/>
              </p:ext>
            </p:extLst>
          </p:nvPr>
        </p:nvGraphicFramePr>
        <p:xfrm>
          <a:off x="293914" y="2463694"/>
          <a:ext cx="4134053" cy="33528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040272"/>
                <a:gridCol w="1093781"/>
              </a:tblGrid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Meta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Pattern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Acc.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(FP/P)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’s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0.984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(1/61)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of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(0/24)</a:t>
                      </a:r>
                      <a:endParaRPr lang="zh-CN" alt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’s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(0/16)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”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1.000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(0/7)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is-I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said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endParaRPr 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0.833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(1/6)</a:t>
                      </a:r>
                      <a:endParaRPr lang="en-US" sz="1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0.807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(16/83)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0.650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(7/20)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backed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President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0.500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(3/6)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3400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$Country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under</a:t>
                      </a:r>
                      <a:r>
                        <a:rPr lang="zh-CN" altLang="en-US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$President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0.500</a:t>
                      </a:r>
                      <a:r>
                        <a:rPr lang="zh-CN" altLang="en-US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4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(1/2)</a:t>
                      </a:r>
                      <a:endParaRPr lang="en-US" sz="1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68572" y="2089769"/>
            <a:ext cx="41847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($Country,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president,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$President)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0.829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5895900" y="1933019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351632" y="2242837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6646469" y="2723321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6894772" y="3433444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4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7309204" y="3762074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5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301583" y="4356139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6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>
          <a:xfrm>
            <a:off x="7453983" y="4946689"/>
            <a:ext cx="274320" cy="274320"/>
          </a:xfrm>
          <a:prstGeom prst="ellipse">
            <a:avLst/>
          </a:prstGeom>
          <a:solidFill>
            <a:srgbClr val="FF0000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7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7" name="Straight Connector 36"/>
          <p:cNvCxnSpPr>
            <a:stCxn id="31" idx="2"/>
            <a:endCxn id="90" idx="0"/>
          </p:cNvCxnSpPr>
          <p:nvPr/>
        </p:nvCxnSpPr>
        <p:spPr>
          <a:xfrm flipH="1" flipV="1">
            <a:off x="5501637" y="4439796"/>
            <a:ext cx="1952346" cy="64405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001353" y="2044516"/>
            <a:ext cx="1040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Fulgencio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Batista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613427" y="2747486"/>
            <a:ext cx="1465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Abd</a:t>
            </a:r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–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Rabbu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Mansour </a:t>
            </a:r>
            <a:r>
              <a:rPr lang="en-US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Hadi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013099" y="4721971"/>
            <a:ext cx="10294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Fouad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err="1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Massoum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7950603" y="3379044"/>
            <a:ext cx="10772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George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W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Bush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001353" y="4070862"/>
            <a:ext cx="8354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Barack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079644" y="5357629"/>
            <a:ext cx="8191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Mike</a:t>
            </a:r>
            <a:endParaRPr lang="zh-CN" altLang="en-US" sz="1600" b="1" dirty="0" smtClean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Andres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4536227" y="2542089"/>
            <a:ext cx="19987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1600" b="1" baseline="0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backed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547016" y="3593342"/>
            <a:ext cx="1603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under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547016" y="4439796"/>
            <a:ext cx="19092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$Country</a:t>
            </a:r>
            <a:r>
              <a:rPr lang="zh-CN" altLang="en-US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President</a:t>
            </a:r>
            <a:endParaRPr lang="zh-CN" alt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$President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5373561" y="5653667"/>
            <a:ext cx="4459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US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784417" y="5653667"/>
            <a:ext cx="6864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Saudi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434873" y="5653667"/>
            <a:ext cx="5725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Iraq</a:t>
            </a:r>
            <a:endParaRPr lang="en-US" sz="16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7" name="Straight Connector 96"/>
          <p:cNvCxnSpPr>
            <a:stCxn id="88" idx="0"/>
            <a:endCxn id="9" idx="3"/>
          </p:cNvCxnSpPr>
          <p:nvPr/>
        </p:nvCxnSpPr>
        <p:spPr>
          <a:xfrm flipV="1">
            <a:off x="5535603" y="2167166"/>
            <a:ext cx="400470" cy="37492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88" idx="0"/>
            <a:endCxn id="10" idx="2"/>
          </p:cNvCxnSpPr>
          <p:nvPr/>
        </p:nvCxnSpPr>
        <p:spPr>
          <a:xfrm flipV="1">
            <a:off x="5535603" y="2379997"/>
            <a:ext cx="816029" cy="1620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39" idx="1"/>
            <a:endCxn id="9" idx="6"/>
          </p:cNvCxnSpPr>
          <p:nvPr/>
        </p:nvCxnSpPr>
        <p:spPr>
          <a:xfrm flipH="1" flipV="1">
            <a:off x="6170220" y="2070179"/>
            <a:ext cx="1831133" cy="26672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40" idx="1"/>
            <a:endCxn id="10" idx="6"/>
          </p:cNvCxnSpPr>
          <p:nvPr/>
        </p:nvCxnSpPr>
        <p:spPr>
          <a:xfrm flipH="1" flipV="1">
            <a:off x="6625952" y="2379997"/>
            <a:ext cx="987475" cy="659877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92" idx="0"/>
            <a:endCxn id="10" idx="4"/>
          </p:cNvCxnSpPr>
          <p:nvPr/>
        </p:nvCxnSpPr>
        <p:spPr>
          <a:xfrm flipV="1">
            <a:off x="6127620" y="2517157"/>
            <a:ext cx="361172" cy="313651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89" idx="0"/>
            <a:endCxn id="11" idx="3"/>
          </p:cNvCxnSpPr>
          <p:nvPr/>
        </p:nvCxnSpPr>
        <p:spPr>
          <a:xfrm flipV="1">
            <a:off x="5348678" y="2957468"/>
            <a:ext cx="1337964" cy="63587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42" idx="1"/>
            <a:endCxn id="11" idx="5"/>
          </p:cNvCxnSpPr>
          <p:nvPr/>
        </p:nvCxnSpPr>
        <p:spPr>
          <a:xfrm flipH="1" flipV="1">
            <a:off x="6880616" y="2957468"/>
            <a:ext cx="1069987" cy="713964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93" idx="0"/>
            <a:endCxn id="11" idx="4"/>
          </p:cNvCxnSpPr>
          <p:nvPr/>
        </p:nvCxnSpPr>
        <p:spPr>
          <a:xfrm flipV="1">
            <a:off x="6721170" y="2997641"/>
            <a:ext cx="62459" cy="265602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90" idx="0"/>
            <a:endCxn id="13" idx="2"/>
          </p:cNvCxnSpPr>
          <p:nvPr/>
        </p:nvCxnSpPr>
        <p:spPr>
          <a:xfrm flipV="1">
            <a:off x="5501637" y="3570604"/>
            <a:ext cx="1393135" cy="86919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42" idx="1"/>
            <a:endCxn id="13" idx="6"/>
          </p:cNvCxnSpPr>
          <p:nvPr/>
        </p:nvCxnSpPr>
        <p:spPr>
          <a:xfrm flipH="1" flipV="1">
            <a:off x="7169092" y="3570604"/>
            <a:ext cx="781511" cy="10082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91" idx="0"/>
            <a:endCxn id="13" idx="4"/>
          </p:cNvCxnSpPr>
          <p:nvPr/>
        </p:nvCxnSpPr>
        <p:spPr>
          <a:xfrm flipV="1">
            <a:off x="5596539" y="3707764"/>
            <a:ext cx="1435393" cy="194590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90" idx="0"/>
            <a:endCxn id="14" idx="2"/>
          </p:cNvCxnSpPr>
          <p:nvPr/>
        </p:nvCxnSpPr>
        <p:spPr>
          <a:xfrm flipV="1">
            <a:off x="5501637" y="3899234"/>
            <a:ext cx="1807567" cy="540562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43" idx="1"/>
            <a:endCxn id="14" idx="5"/>
          </p:cNvCxnSpPr>
          <p:nvPr/>
        </p:nvCxnSpPr>
        <p:spPr>
          <a:xfrm flipH="1" flipV="1">
            <a:off x="7543351" y="3996221"/>
            <a:ext cx="458002" cy="367029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91" idx="0"/>
            <a:endCxn id="14" idx="3"/>
          </p:cNvCxnSpPr>
          <p:nvPr/>
        </p:nvCxnSpPr>
        <p:spPr>
          <a:xfrm flipV="1">
            <a:off x="5596539" y="3996221"/>
            <a:ext cx="1752838" cy="1657446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>
            <a:stCxn id="90" idx="0"/>
            <a:endCxn id="15" idx="2"/>
          </p:cNvCxnSpPr>
          <p:nvPr/>
        </p:nvCxnSpPr>
        <p:spPr>
          <a:xfrm>
            <a:off x="5501637" y="4439796"/>
            <a:ext cx="1799946" cy="5350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>
            <a:stCxn id="93" idx="0"/>
            <a:endCxn id="15" idx="3"/>
          </p:cNvCxnSpPr>
          <p:nvPr/>
        </p:nvCxnSpPr>
        <p:spPr>
          <a:xfrm flipV="1">
            <a:off x="6721170" y="4590286"/>
            <a:ext cx="620586" cy="106338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41" idx="1"/>
            <a:endCxn id="15" idx="5"/>
          </p:cNvCxnSpPr>
          <p:nvPr/>
        </p:nvCxnSpPr>
        <p:spPr>
          <a:xfrm flipH="1" flipV="1">
            <a:off x="7535730" y="4590286"/>
            <a:ext cx="477369" cy="424073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>
            <a:stCxn id="44" idx="1"/>
            <a:endCxn id="31" idx="5"/>
          </p:cNvCxnSpPr>
          <p:nvPr/>
        </p:nvCxnSpPr>
        <p:spPr>
          <a:xfrm flipH="1" flipV="1">
            <a:off x="7688130" y="5180836"/>
            <a:ext cx="391514" cy="46918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91" idx="0"/>
            <a:endCxn id="31" idx="2"/>
          </p:cNvCxnSpPr>
          <p:nvPr/>
        </p:nvCxnSpPr>
        <p:spPr>
          <a:xfrm flipV="1">
            <a:off x="5596539" y="5083849"/>
            <a:ext cx="1857444" cy="569818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/>
          <p:cNvSpPr/>
          <p:nvPr/>
        </p:nvSpPr>
        <p:spPr>
          <a:xfrm>
            <a:off x="0" y="5903773"/>
            <a:ext cx="87554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Fidel Castro and his brother Raul led winning a revolution toppling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US - backed President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Fulgencio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Batista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 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control of the country and at reinstating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Saudi - backed President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Abd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-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Rabbu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Mansour </a:t>
            </a:r>
            <a:r>
              <a:rPr lang="en-US" sz="1400" b="1" i="1" dirty="0" err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Hadi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was profoundly forward - leaning and outspoken about the importance of invading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Iraq under George W Bush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i="1" dirty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400" i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7.</a:t>
            </a:r>
            <a:r>
              <a:rPr lang="zh-CN" alt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is-IS" altLang="zh-CN" sz="1400" i="1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better delivering on those expectations , " McDonald 's </a:t>
            </a:r>
            <a:r>
              <a:rPr lang="en-US" sz="14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US President Mike Andres</a:t>
            </a:r>
            <a:r>
              <a:rPr lang="en-US" sz="1400" i="1" dirty="0">
                <a:latin typeface="Times" charset="0"/>
                <a:ea typeface="Times" charset="0"/>
                <a:cs typeface="Times" charset="0"/>
              </a:rPr>
              <a:t> said in the announcement .</a:t>
            </a:r>
          </a:p>
        </p:txBody>
      </p:sp>
    </p:spTree>
    <p:extLst>
      <p:ext uri="{BB962C8B-B14F-4D97-AF65-F5344CB8AC3E}">
        <p14:creationId xmlns:p14="http://schemas.microsoft.com/office/powerpoint/2010/main" val="98221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62</a:t>
            </a:fld>
            <a:endParaRPr lang="en-US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C:\Users\1\Desktop\blue.png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326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C:\Users\1\Desktop\blue_副本.png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191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1371817" y="1146827"/>
            <a:ext cx="53154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Automatic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Attributed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Construction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Meta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4688428" y="1814118"/>
            <a:ext cx="239223" cy="580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151148" y="4944326"/>
            <a:ext cx="3402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Constructing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705376" y="4455872"/>
            <a:ext cx="38340" cy="5009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116742" y="2074464"/>
            <a:ext cx="234828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Fine-grained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typing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912305" y="3222464"/>
            <a:ext cx="1401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Slot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filling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65129" y="4097799"/>
            <a:ext cx="17963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978504" y="4494079"/>
            <a:ext cx="2097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recognition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350067" y="1964145"/>
            <a:ext cx="17883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Meta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Patten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922545" y="2340131"/>
            <a:ext cx="205177" cy="6590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6169611" y="2488531"/>
            <a:ext cx="544164" cy="4482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6144385" y="3227775"/>
            <a:ext cx="272082" cy="1689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469466" y="3575047"/>
            <a:ext cx="509038" cy="5898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945437" y="3575047"/>
            <a:ext cx="155366" cy="919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904581" y="3664991"/>
            <a:ext cx="16224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Truth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finding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6324600" y="3355296"/>
            <a:ext cx="557300" cy="4680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22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5" grpId="0"/>
      <p:bldP spid="46" grpId="0"/>
      <p:bldP spid="47" grpId="0"/>
      <p:bldP spid="5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3684392"/>
            <a:ext cx="2743200" cy="1970254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206193" y="3185324"/>
            <a:ext cx="5751475" cy="2978884"/>
          </a:xfrm>
          <a:prstGeom prst="rect">
            <a:avLst/>
          </a:prstGeom>
          <a:noFill/>
          <a:ln w="28575">
            <a:solidFill>
              <a:srgbClr val="FFFF00"/>
            </a:solidFill>
          </a:ln>
          <a:effectLst>
            <a:glow rad="635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413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318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7">
            <a:alphaModFix amt="3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416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9">
            <a:alphaModFix amt="3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317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1"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317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20597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Roadmap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320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C:\Users\1\Desktop\blue.png"/>
          <p:cNvPicPr>
            <a:picLocks noChangeAspect="1" noChangeArrowheads="1"/>
          </p:cNvPicPr>
          <p:nvPr/>
        </p:nvPicPr>
        <p:blipFill>
          <a:blip r:embed="rId13">
            <a:alphaModFix amt="35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453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C:\Users\1\Desktop\blue_副本.png"/>
          <p:cNvPicPr>
            <a:picLocks noChangeAspect="1" noChangeArrowheads="1"/>
          </p:cNvPicPr>
          <p:nvPr/>
        </p:nvPicPr>
        <p:blipFill>
          <a:blip r:embed="rId15">
            <a:alphaModFix amt="35000"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318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/>
          <p:cNvCxnSpPr/>
          <p:nvPr/>
        </p:nvCxnSpPr>
        <p:spPr>
          <a:xfrm>
            <a:off x="274506" y="466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Bevel 34"/>
          <p:cNvSpPr/>
          <p:nvPr/>
        </p:nvSpPr>
        <p:spPr>
          <a:xfrm>
            <a:off x="2963722" y="2728046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Bevel 35"/>
          <p:cNvSpPr/>
          <p:nvPr/>
        </p:nvSpPr>
        <p:spPr>
          <a:xfrm rot="5400000">
            <a:off x="5181442" y="4802747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2809591" y="3396750"/>
            <a:ext cx="2225681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Bevel 40"/>
          <p:cNvSpPr/>
          <p:nvPr/>
        </p:nvSpPr>
        <p:spPr>
          <a:xfrm rot="5400000">
            <a:off x="4226320" y="4710725"/>
            <a:ext cx="2425866" cy="60073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2" name="Bevel 41"/>
          <p:cNvSpPr/>
          <p:nvPr/>
        </p:nvSpPr>
        <p:spPr>
          <a:xfrm>
            <a:off x="308718" y="4279900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Bevel 43"/>
          <p:cNvSpPr/>
          <p:nvPr/>
        </p:nvSpPr>
        <p:spPr>
          <a:xfrm>
            <a:off x="308718" y="5472810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5" name="Bevel 44"/>
          <p:cNvSpPr/>
          <p:nvPr/>
        </p:nvSpPr>
        <p:spPr>
          <a:xfrm>
            <a:off x="720517" y="4840509"/>
            <a:ext cx="2225681" cy="351056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3684670" y="4782490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1" name="Elbow Connector 10"/>
          <p:cNvCxnSpPr>
            <a:stCxn id="2" idx="2"/>
            <a:endCxn id="42" idx="1"/>
          </p:cNvCxnSpPr>
          <p:nvPr/>
        </p:nvCxnSpPr>
        <p:spPr>
          <a:xfrm rot="10800000">
            <a:off x="2510376" y="4455428"/>
            <a:ext cx="1174294" cy="555662"/>
          </a:xfrm>
          <a:prstGeom prst="bentConnector3">
            <a:avLst>
              <a:gd name="adj1" fmla="val 2837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2" idx="2"/>
            <a:endCxn id="44" idx="1"/>
          </p:cNvCxnSpPr>
          <p:nvPr/>
        </p:nvCxnSpPr>
        <p:spPr>
          <a:xfrm rot="10800000" flipV="1">
            <a:off x="2495014" y="5011090"/>
            <a:ext cx="1189657" cy="749504"/>
          </a:xfrm>
          <a:prstGeom prst="bentConnector3">
            <a:avLst>
              <a:gd name="adj1" fmla="val 27582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45" idx="1"/>
          </p:cNvCxnSpPr>
          <p:nvPr/>
        </p:nvCxnSpPr>
        <p:spPr>
          <a:xfrm flipH="1">
            <a:off x="2922175" y="5016037"/>
            <a:ext cx="663122" cy="0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3"/>
            <a:endCxn id="2" idx="0"/>
          </p:cNvCxnSpPr>
          <p:nvPr/>
        </p:nvCxnSpPr>
        <p:spPr>
          <a:xfrm flipH="1">
            <a:off x="3913270" y="3956373"/>
            <a:ext cx="9162" cy="82611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5" idx="2"/>
            <a:endCxn id="38" idx="6"/>
          </p:cNvCxnSpPr>
          <p:nvPr/>
        </p:nvCxnSpPr>
        <p:spPr>
          <a:xfrm>
            <a:off x="3922431" y="3156335"/>
            <a:ext cx="1" cy="24041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1" idx="3"/>
            <a:endCxn id="2" idx="6"/>
          </p:cNvCxnSpPr>
          <p:nvPr/>
        </p:nvCxnSpPr>
        <p:spPr>
          <a:xfrm flipH="1" flipV="1">
            <a:off x="4141870" y="5011090"/>
            <a:ext cx="1038126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6" idx="3"/>
            <a:endCxn id="41" idx="7"/>
          </p:cNvCxnSpPr>
          <p:nvPr/>
        </p:nvCxnSpPr>
        <p:spPr>
          <a:xfrm flipH="1" flipV="1">
            <a:off x="5698511" y="5011091"/>
            <a:ext cx="342457" cy="580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/>
          <p:cNvSpPr txBox="1">
            <a:spLocks/>
          </p:cNvSpPr>
          <p:nvPr/>
        </p:nvSpPr>
        <p:spPr>
          <a:xfrm>
            <a:off x="5965609" y="20597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12" y="3485306"/>
            <a:ext cx="726292" cy="67693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53878" y="603940"/>
            <a:ext cx="86636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Conclusion.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Data-Driven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Analytics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Networks</a:t>
            </a:r>
            <a:endParaRPr lang="zh-CN" altLang="en-US" sz="2200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T1</a:t>
            </a:r>
            <a:r>
              <a:rPr lang="en-US" altLang="zh-CN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Mining</a:t>
            </a:r>
            <a:r>
              <a:rPr lang="zh-CN" altLang="en-US" sz="22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social,</a:t>
            </a:r>
            <a:r>
              <a:rPr lang="zh-CN" altLang="en-US" sz="22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2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contexts</a:t>
            </a:r>
            <a:endParaRPr lang="en-US" sz="22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T2: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Structuring information networks from behavioral content</a:t>
            </a:r>
            <a:endParaRPr lang="zh-CN" altLang="en-US" sz="22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T3:</a:t>
            </a:r>
            <a:r>
              <a:rPr lang="zh-CN" altLang="en-US" sz="22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>
                <a:latin typeface="Times" charset="0"/>
                <a:ea typeface="Times" charset="0"/>
                <a:cs typeface="Times" charset="0"/>
              </a:rPr>
              <a:t>Integrating behavior networks with rich information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sz="2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Bevel 32"/>
          <p:cNvSpPr/>
          <p:nvPr/>
        </p:nvSpPr>
        <p:spPr>
          <a:xfrm>
            <a:off x="180612" y="3156335"/>
            <a:ext cx="2878404" cy="2994938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9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7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T2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T3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even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T1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road.</a:t>
            </a:r>
            <a:endParaRPr lang="zh-CN" altLang="en-US" sz="2400" dirty="0" smtClean="0"/>
          </a:p>
          <a:p>
            <a:r>
              <a:rPr lang="en-US" altLang="zh-CN" sz="2400" b="1" dirty="0" smtClean="0"/>
              <a:t>T3:</a:t>
            </a:r>
            <a:r>
              <a:rPr lang="zh-CN" altLang="en-US" sz="2400" b="1" dirty="0" smtClean="0"/>
              <a:t> </a:t>
            </a:r>
            <a:r>
              <a:rPr lang="en-US" altLang="zh-CN" sz="2400" b="1" dirty="0"/>
              <a:t>(</a:t>
            </a:r>
            <a:r>
              <a:rPr lang="en-US" altLang="zh-CN" sz="2400" i="1" dirty="0" smtClean="0"/>
              <a:t>principles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models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what typing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granularity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improve prediction/detection?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64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70786" y="382582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238684" y="412128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90040" y="468004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1961640" y="564486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49753" y="376525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818640" y="518766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275840" y="564486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027986" y="405442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047240" y="434988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208885" y="451152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666085" y="457848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351885" y="451152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>
            <a:spLocks noChangeAspect="1"/>
          </p:cNvSpPr>
          <p:nvPr/>
        </p:nvSpPr>
        <p:spPr>
          <a:xfrm rot="1899239">
            <a:off x="115668" y="4775826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75422" y="2878811"/>
            <a:ext cx="1788172" cy="19952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4481487" y="2934013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>
            <a:spLocks noChangeAspect="1"/>
          </p:cNvSpPr>
          <p:nvPr/>
        </p:nvSpPr>
        <p:spPr>
          <a:xfrm>
            <a:off x="3043101" y="3662485"/>
            <a:ext cx="1280923" cy="45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Illinois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Oval 32"/>
          <p:cNvSpPr>
            <a:spLocks noChangeAspect="1"/>
          </p:cNvSpPr>
          <p:nvPr/>
        </p:nvSpPr>
        <p:spPr>
          <a:xfrm>
            <a:off x="3043100" y="4247506"/>
            <a:ext cx="1280923" cy="45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Indiana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Oval 33"/>
          <p:cNvSpPr>
            <a:spLocks noChangeAspect="1"/>
          </p:cNvSpPr>
          <p:nvPr/>
        </p:nvSpPr>
        <p:spPr>
          <a:xfrm>
            <a:off x="3043101" y="3075284"/>
            <a:ext cx="1280923" cy="4572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Chicago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5" name="Straight Connector 34"/>
          <p:cNvCxnSpPr>
            <a:stCxn id="6" idx="7"/>
            <a:endCxn id="34" idx="3"/>
          </p:cNvCxnSpPr>
          <p:nvPr/>
        </p:nvCxnSpPr>
        <p:spPr>
          <a:xfrm flipV="1">
            <a:off x="2628929" y="3465529"/>
            <a:ext cx="601759" cy="7227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9" idx="3"/>
            <a:endCxn id="32" idx="7"/>
          </p:cNvCxnSpPr>
          <p:nvPr/>
        </p:nvCxnSpPr>
        <p:spPr>
          <a:xfrm flipH="1">
            <a:off x="4136437" y="3324258"/>
            <a:ext cx="412005" cy="405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85440"/>
              </p:ext>
            </p:extLst>
          </p:nvPr>
        </p:nvGraphicFramePr>
        <p:xfrm>
          <a:off x="4614056" y="4502280"/>
          <a:ext cx="4263696" cy="12801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920546"/>
                <a:gridCol w="1270000"/>
                <a:gridCol w="1073150"/>
              </a:tblGrid>
              <a:tr h="189320">
                <a:tc>
                  <a:txBody>
                    <a:bodyPr/>
                    <a:lstStyle/>
                    <a:p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Granularity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Similarity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item-</a:t>
                      </a:r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$Location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-item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low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rich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item-</a:t>
                      </a:r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</a:t>
                      </a:r>
                      <a:r>
                        <a:rPr lang="en-US" altLang="zh-CN" sz="16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USState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-item</a:t>
                      </a:r>
                    </a:p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item-</a:t>
                      </a:r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$City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-item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high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poor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77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smtClean="0"/>
              <a:t>T1: </a:t>
            </a:r>
            <a:r>
              <a:rPr lang="en-US" sz="2400" dirty="0" smtClean="0"/>
              <a:t>(</a:t>
            </a:r>
            <a:r>
              <a:rPr lang="en-US" sz="2400" i="1" dirty="0" smtClean="0"/>
              <a:t>Consulting</a:t>
            </a:r>
            <a:r>
              <a:rPr lang="en-US" sz="2400" dirty="0" smtClean="0"/>
              <a:t> with behavioral data) </a:t>
            </a:r>
            <a:r>
              <a:rPr lang="en-US" sz="2400" b="1" dirty="0" smtClean="0"/>
              <a:t>behavioral context prediction</a:t>
            </a:r>
            <a:r>
              <a:rPr lang="en-US" sz="2400" dirty="0" smtClean="0"/>
              <a:t> vs contextual behavior prediction</a:t>
            </a:r>
          </a:p>
          <a:p>
            <a:r>
              <a:rPr lang="en-US" altLang="zh-CN" sz="2400" dirty="0" smtClean="0"/>
              <a:t>Contextual behavior prediction</a:t>
            </a:r>
          </a:p>
          <a:p>
            <a:pPr lvl="1"/>
            <a:r>
              <a:rPr lang="en-US" altLang="zh-CN" sz="2000" dirty="0" smtClean="0"/>
              <a:t>Given all contexts, predict if the behavior will happen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79094" y="4149014"/>
            <a:ext cx="110047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M. Jiang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58302" y="4045305"/>
            <a:ext cx="145607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C.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Faloutsos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39483" y="4795952"/>
            <a:ext cx="1367170" cy="35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Tsinghua U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29674" y="4934760"/>
            <a:ext cx="776620" cy="35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CMU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00369" y="5988976"/>
            <a:ext cx="884570" cy="354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7347" y="4372424"/>
            <a:ext cx="1387180" cy="3544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ContextMF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24073" y="5367370"/>
            <a:ext cx="1833988" cy="3544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Fraud 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67065" y="3570362"/>
            <a:ext cx="865520" cy="354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CIKM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9564" y="3240363"/>
            <a:ext cx="1462420" cy="354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Data 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75547" y="3598652"/>
            <a:ext cx="865520" cy="354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KDD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80253" y="4726880"/>
            <a:ext cx="1194465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A.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Beutel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39743" y="5977208"/>
            <a:ext cx="1194465" cy="354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Facebook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905454" y="3428521"/>
            <a:ext cx="1042065" cy="354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WWW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76936" y="4226183"/>
            <a:ext cx="1387180" cy="354456"/>
          </a:xfrm>
          <a:prstGeom prst="rect">
            <a:avLst/>
          </a:prstGeom>
          <a:solidFill>
            <a:schemeClr val="accent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CatchSync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524571" y="4326242"/>
            <a:ext cx="1384965" cy="3544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CopyCatch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23"/>
          <p:cNvCxnSpPr>
            <a:stCxn id="13" idx="3"/>
            <a:endCxn id="14" idx="1"/>
          </p:cNvCxnSpPr>
          <p:nvPr/>
        </p:nvCxnSpPr>
        <p:spPr>
          <a:xfrm flipV="1">
            <a:off x="2732585" y="3417591"/>
            <a:ext cx="746979" cy="329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0" idx="3"/>
            <a:endCxn id="13" idx="2"/>
          </p:cNvCxnSpPr>
          <p:nvPr/>
        </p:nvCxnSpPr>
        <p:spPr>
          <a:xfrm flipV="1">
            <a:off x="1674527" y="3924818"/>
            <a:ext cx="625298" cy="62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1"/>
            <a:endCxn id="14" idx="3"/>
          </p:cNvCxnSpPr>
          <p:nvPr/>
        </p:nvCxnSpPr>
        <p:spPr>
          <a:xfrm flipH="1" flipV="1">
            <a:off x="4941984" y="3417591"/>
            <a:ext cx="333563" cy="358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9" idx="1"/>
            <a:endCxn id="14" idx="3"/>
          </p:cNvCxnSpPr>
          <p:nvPr/>
        </p:nvCxnSpPr>
        <p:spPr>
          <a:xfrm flipH="1" flipV="1">
            <a:off x="4941984" y="3417591"/>
            <a:ext cx="1963470" cy="18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1" idx="0"/>
            <a:endCxn id="19" idx="2"/>
          </p:cNvCxnSpPr>
          <p:nvPr/>
        </p:nvCxnSpPr>
        <p:spPr>
          <a:xfrm flipH="1" flipV="1">
            <a:off x="7426487" y="3782977"/>
            <a:ext cx="790567" cy="54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1" idx="2"/>
            <a:endCxn id="12" idx="3"/>
          </p:cNvCxnSpPr>
          <p:nvPr/>
        </p:nvCxnSpPr>
        <p:spPr>
          <a:xfrm flipH="1">
            <a:off x="7058061" y="4680698"/>
            <a:ext cx="1158993" cy="863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6" idx="3"/>
            <a:endCxn id="8" idx="0"/>
          </p:cNvCxnSpPr>
          <p:nvPr/>
        </p:nvCxnSpPr>
        <p:spPr>
          <a:xfrm>
            <a:off x="6374718" y="4904108"/>
            <a:ext cx="543266" cy="3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6" idx="2"/>
            <a:endCxn id="8" idx="0"/>
          </p:cNvCxnSpPr>
          <p:nvPr/>
        </p:nvCxnSpPr>
        <p:spPr>
          <a:xfrm>
            <a:off x="6286337" y="4399761"/>
            <a:ext cx="631647" cy="534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1" idx="1"/>
            <a:endCxn id="16" idx="3"/>
          </p:cNvCxnSpPr>
          <p:nvPr/>
        </p:nvCxnSpPr>
        <p:spPr>
          <a:xfrm flipH="1">
            <a:off x="6374718" y="4503470"/>
            <a:ext cx="1149853" cy="400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21" idx="1"/>
            <a:endCxn id="6" idx="2"/>
          </p:cNvCxnSpPr>
          <p:nvPr/>
        </p:nvCxnSpPr>
        <p:spPr>
          <a:xfrm flipH="1" flipV="1">
            <a:off x="6286337" y="4399761"/>
            <a:ext cx="1238234" cy="103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12" idx="2"/>
            <a:endCxn id="9" idx="0"/>
          </p:cNvCxnSpPr>
          <p:nvPr/>
        </p:nvCxnSpPr>
        <p:spPr>
          <a:xfrm flipH="1">
            <a:off x="3542654" y="5721826"/>
            <a:ext cx="2598413" cy="267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12" idx="2"/>
            <a:endCxn id="18" idx="0"/>
          </p:cNvCxnSpPr>
          <p:nvPr/>
        </p:nvCxnSpPr>
        <p:spPr>
          <a:xfrm flipH="1">
            <a:off x="5636976" y="5721826"/>
            <a:ext cx="504091" cy="255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18" idx="0"/>
            <a:endCxn id="11" idx="2"/>
          </p:cNvCxnSpPr>
          <p:nvPr/>
        </p:nvCxnSpPr>
        <p:spPr>
          <a:xfrm flipH="1" flipV="1">
            <a:off x="2645164" y="5672854"/>
            <a:ext cx="2991812" cy="304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9" idx="0"/>
            <a:endCxn id="11" idx="2"/>
          </p:cNvCxnSpPr>
          <p:nvPr/>
        </p:nvCxnSpPr>
        <p:spPr>
          <a:xfrm flipH="1" flipV="1">
            <a:off x="2645164" y="5672854"/>
            <a:ext cx="897490" cy="3161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" idx="2"/>
            <a:endCxn id="7" idx="0"/>
          </p:cNvCxnSpPr>
          <p:nvPr/>
        </p:nvCxnSpPr>
        <p:spPr>
          <a:xfrm>
            <a:off x="2929329" y="4503470"/>
            <a:ext cx="193739" cy="2924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5" idx="1"/>
            <a:endCxn id="10" idx="3"/>
          </p:cNvCxnSpPr>
          <p:nvPr/>
        </p:nvCxnSpPr>
        <p:spPr>
          <a:xfrm flipH="1">
            <a:off x="1674527" y="4326242"/>
            <a:ext cx="704567" cy="223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5" idx="3"/>
            <a:endCxn id="20" idx="1"/>
          </p:cNvCxnSpPr>
          <p:nvPr/>
        </p:nvCxnSpPr>
        <p:spPr>
          <a:xfrm>
            <a:off x="3479564" y="4326242"/>
            <a:ext cx="297372" cy="771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11" idx="1"/>
            <a:endCxn id="10" idx="2"/>
          </p:cNvCxnSpPr>
          <p:nvPr/>
        </p:nvCxnSpPr>
        <p:spPr>
          <a:xfrm flipH="1" flipV="1">
            <a:off x="980937" y="4726880"/>
            <a:ext cx="633699" cy="768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12" idx="1"/>
            <a:endCxn id="20" idx="2"/>
          </p:cNvCxnSpPr>
          <p:nvPr/>
        </p:nvCxnSpPr>
        <p:spPr>
          <a:xfrm flipH="1" flipV="1">
            <a:off x="4470526" y="4580639"/>
            <a:ext cx="753547" cy="96395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6" idx="1"/>
            <a:endCxn id="20" idx="2"/>
          </p:cNvCxnSpPr>
          <p:nvPr/>
        </p:nvCxnSpPr>
        <p:spPr>
          <a:xfrm flipH="1" flipV="1">
            <a:off x="4470526" y="4580639"/>
            <a:ext cx="709727" cy="32346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6" idx="1"/>
            <a:endCxn id="20" idx="3"/>
          </p:cNvCxnSpPr>
          <p:nvPr/>
        </p:nvCxnSpPr>
        <p:spPr>
          <a:xfrm flipH="1">
            <a:off x="5164116" y="4222533"/>
            <a:ext cx="394186" cy="18087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>
            <a:stCxn id="15" idx="1"/>
            <a:endCxn id="20" idx="0"/>
          </p:cNvCxnSpPr>
          <p:nvPr/>
        </p:nvCxnSpPr>
        <p:spPr>
          <a:xfrm flipH="1">
            <a:off x="4470526" y="3775880"/>
            <a:ext cx="805021" cy="45030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9" idx="0"/>
            <a:endCxn id="20" idx="2"/>
          </p:cNvCxnSpPr>
          <p:nvPr/>
        </p:nvCxnSpPr>
        <p:spPr>
          <a:xfrm flipV="1">
            <a:off x="3542654" y="4580639"/>
            <a:ext cx="927872" cy="1408337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9" idx="1"/>
            <a:endCxn id="10" idx="2"/>
          </p:cNvCxnSpPr>
          <p:nvPr/>
        </p:nvCxnSpPr>
        <p:spPr>
          <a:xfrm flipH="1" flipV="1">
            <a:off x="980937" y="4726880"/>
            <a:ext cx="2119432" cy="1439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14636" y="5318398"/>
            <a:ext cx="2061056" cy="3544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4018005" y="3883652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?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53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480694" y="3590214"/>
            <a:ext cx="110047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M. Jiang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9902" y="3486505"/>
            <a:ext cx="1456070" cy="354456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C.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Faloutsos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541083" y="4237152"/>
            <a:ext cx="1367170" cy="35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Tsinghua U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631274" y="4375960"/>
            <a:ext cx="776620" cy="354456"/>
          </a:xfrm>
          <a:prstGeom prst="rect">
            <a:avLst/>
          </a:prstGeom>
          <a:solidFill>
            <a:schemeClr val="accent4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CMU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201969" y="5430176"/>
            <a:ext cx="884570" cy="354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8947" y="3813624"/>
            <a:ext cx="1387180" cy="3544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ContextMF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325673" y="4808570"/>
            <a:ext cx="1833988" cy="3544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Fraud 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68665" y="3011562"/>
            <a:ext cx="865520" cy="354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CIKM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81164" y="2681563"/>
            <a:ext cx="1462420" cy="354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Data 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377147" y="3039852"/>
            <a:ext cx="865520" cy="354456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KDD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281853" y="4168080"/>
            <a:ext cx="1194465" cy="354456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A.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Beutel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41343" y="5418408"/>
            <a:ext cx="1194465" cy="354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Facebook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007054" y="2869721"/>
            <a:ext cx="1042065" cy="354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WWW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791618" y="3731128"/>
            <a:ext cx="1387180" cy="3544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CatchSync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626171" y="3767442"/>
            <a:ext cx="1384965" cy="3544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CopyCatch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0" name="Straight Connector 69"/>
          <p:cNvCxnSpPr>
            <a:stCxn id="66" idx="3"/>
            <a:endCxn id="67" idx="1"/>
          </p:cNvCxnSpPr>
          <p:nvPr/>
        </p:nvCxnSpPr>
        <p:spPr>
          <a:xfrm flipV="1">
            <a:off x="2834185" y="2858791"/>
            <a:ext cx="746979" cy="329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3"/>
            <a:endCxn id="66" idx="2"/>
          </p:cNvCxnSpPr>
          <p:nvPr/>
        </p:nvCxnSpPr>
        <p:spPr>
          <a:xfrm flipV="1">
            <a:off x="1776127" y="3366018"/>
            <a:ext cx="625298" cy="62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8" idx="1"/>
            <a:endCxn id="67" idx="3"/>
          </p:cNvCxnSpPr>
          <p:nvPr/>
        </p:nvCxnSpPr>
        <p:spPr>
          <a:xfrm flipH="1" flipV="1">
            <a:off x="5043584" y="2858791"/>
            <a:ext cx="333563" cy="358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1"/>
            <a:endCxn id="67" idx="3"/>
          </p:cNvCxnSpPr>
          <p:nvPr/>
        </p:nvCxnSpPr>
        <p:spPr>
          <a:xfrm flipH="1" flipV="1">
            <a:off x="5043584" y="2858791"/>
            <a:ext cx="1963470" cy="18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75" idx="0"/>
            <a:endCxn id="72" idx="2"/>
          </p:cNvCxnSpPr>
          <p:nvPr/>
        </p:nvCxnSpPr>
        <p:spPr>
          <a:xfrm flipH="1" flipV="1">
            <a:off x="7528087" y="3224177"/>
            <a:ext cx="790567" cy="54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5" idx="2"/>
            <a:endCxn id="65" idx="3"/>
          </p:cNvCxnSpPr>
          <p:nvPr/>
        </p:nvCxnSpPr>
        <p:spPr>
          <a:xfrm flipH="1">
            <a:off x="7159661" y="4121898"/>
            <a:ext cx="1158993" cy="863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9" idx="3"/>
            <a:endCxn id="60" idx="0"/>
          </p:cNvCxnSpPr>
          <p:nvPr/>
        </p:nvCxnSpPr>
        <p:spPr>
          <a:xfrm>
            <a:off x="6476318" y="4345308"/>
            <a:ext cx="543266" cy="3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2"/>
            <a:endCxn id="60" idx="0"/>
          </p:cNvCxnSpPr>
          <p:nvPr/>
        </p:nvCxnSpPr>
        <p:spPr>
          <a:xfrm>
            <a:off x="6387937" y="3840961"/>
            <a:ext cx="631647" cy="534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5" idx="1"/>
            <a:endCxn id="69" idx="3"/>
          </p:cNvCxnSpPr>
          <p:nvPr/>
        </p:nvCxnSpPr>
        <p:spPr>
          <a:xfrm flipH="1">
            <a:off x="6476318" y="3944670"/>
            <a:ext cx="1149853" cy="400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5" idx="1"/>
            <a:endCxn id="57" idx="2"/>
          </p:cNvCxnSpPr>
          <p:nvPr/>
        </p:nvCxnSpPr>
        <p:spPr>
          <a:xfrm flipH="1" flipV="1">
            <a:off x="6387937" y="3840961"/>
            <a:ext cx="1238234" cy="103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2"/>
            <a:endCxn id="61" idx="0"/>
          </p:cNvCxnSpPr>
          <p:nvPr/>
        </p:nvCxnSpPr>
        <p:spPr>
          <a:xfrm flipH="1">
            <a:off x="3644254" y="5163026"/>
            <a:ext cx="2598413" cy="267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65" idx="2"/>
            <a:endCxn id="71" idx="0"/>
          </p:cNvCxnSpPr>
          <p:nvPr/>
        </p:nvCxnSpPr>
        <p:spPr>
          <a:xfrm flipH="1">
            <a:off x="5738576" y="5163026"/>
            <a:ext cx="504091" cy="255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1" idx="0"/>
            <a:endCxn id="64" idx="2"/>
          </p:cNvCxnSpPr>
          <p:nvPr/>
        </p:nvCxnSpPr>
        <p:spPr>
          <a:xfrm flipH="1" flipV="1">
            <a:off x="2746764" y="5114054"/>
            <a:ext cx="2991812" cy="304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1" idx="0"/>
            <a:endCxn id="64" idx="2"/>
          </p:cNvCxnSpPr>
          <p:nvPr/>
        </p:nvCxnSpPr>
        <p:spPr>
          <a:xfrm flipH="1" flipV="1">
            <a:off x="2746764" y="5114054"/>
            <a:ext cx="897490" cy="3161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56" idx="2"/>
            <a:endCxn id="58" idx="0"/>
          </p:cNvCxnSpPr>
          <p:nvPr/>
        </p:nvCxnSpPr>
        <p:spPr>
          <a:xfrm>
            <a:off x="3030929" y="3944670"/>
            <a:ext cx="193739" cy="2924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56" idx="1"/>
            <a:endCxn id="63" idx="3"/>
          </p:cNvCxnSpPr>
          <p:nvPr/>
        </p:nvCxnSpPr>
        <p:spPr>
          <a:xfrm flipH="1">
            <a:off x="1776127" y="3767442"/>
            <a:ext cx="704567" cy="223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56" idx="3"/>
            <a:endCxn id="74" idx="1"/>
          </p:cNvCxnSpPr>
          <p:nvPr/>
        </p:nvCxnSpPr>
        <p:spPr>
          <a:xfrm>
            <a:off x="3581164" y="3767442"/>
            <a:ext cx="210454" cy="14091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4" idx="1"/>
            <a:endCxn id="63" idx="2"/>
          </p:cNvCxnSpPr>
          <p:nvPr/>
        </p:nvCxnSpPr>
        <p:spPr>
          <a:xfrm flipH="1" flipV="1">
            <a:off x="1082537" y="4168080"/>
            <a:ext cx="633699" cy="768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1"/>
            <a:endCxn id="74" idx="2"/>
          </p:cNvCxnSpPr>
          <p:nvPr/>
        </p:nvCxnSpPr>
        <p:spPr>
          <a:xfrm flipH="1" flipV="1">
            <a:off x="4485208" y="4085584"/>
            <a:ext cx="840465" cy="90021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69" idx="1"/>
            <a:endCxn id="74" idx="2"/>
          </p:cNvCxnSpPr>
          <p:nvPr/>
        </p:nvCxnSpPr>
        <p:spPr>
          <a:xfrm flipH="1" flipV="1">
            <a:off x="4485208" y="4085584"/>
            <a:ext cx="796645" cy="2597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57" idx="1"/>
            <a:endCxn id="74" idx="3"/>
          </p:cNvCxnSpPr>
          <p:nvPr/>
        </p:nvCxnSpPr>
        <p:spPr>
          <a:xfrm flipH="1">
            <a:off x="5178798" y="3663733"/>
            <a:ext cx="481104" cy="244623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68" idx="1"/>
            <a:endCxn id="74" idx="0"/>
          </p:cNvCxnSpPr>
          <p:nvPr/>
        </p:nvCxnSpPr>
        <p:spPr>
          <a:xfrm flipH="1">
            <a:off x="4485208" y="3217080"/>
            <a:ext cx="891939" cy="514048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61" idx="0"/>
            <a:endCxn id="74" idx="2"/>
          </p:cNvCxnSpPr>
          <p:nvPr/>
        </p:nvCxnSpPr>
        <p:spPr>
          <a:xfrm flipV="1">
            <a:off x="3644254" y="4085584"/>
            <a:ext cx="840954" cy="1344592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1" idx="1"/>
            <a:endCxn id="63" idx="2"/>
          </p:cNvCxnSpPr>
          <p:nvPr/>
        </p:nvCxnSpPr>
        <p:spPr>
          <a:xfrm flipH="1" flipV="1">
            <a:off x="1082537" y="4168080"/>
            <a:ext cx="2119432" cy="1439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716236" y="4759598"/>
            <a:ext cx="2061056" cy="3544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967413" y="3086899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?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5311648" y="3467901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?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904794" y="4027218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?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Behavioral context prediction</a:t>
            </a:r>
          </a:p>
          <a:p>
            <a:pPr lvl="1"/>
            <a:r>
              <a:rPr lang="en-US" altLang="zh-CN" dirty="0" smtClean="0"/>
              <a:t>Suppose the behavior will happen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goal</a:t>
            </a:r>
            <a:r>
              <a:rPr lang="en-US" altLang="zh-CN" sz="2000" dirty="0" smtClean="0"/>
              <a:t>)</a:t>
            </a:r>
            <a:r>
              <a:rPr lang="en-US" altLang="zh-CN" dirty="0" smtClean="0"/>
              <a:t>, given partial contexts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resources</a:t>
            </a:r>
            <a:r>
              <a:rPr lang="en-US" altLang="zh-CN" sz="2000" dirty="0" smtClean="0"/>
              <a:t>)</a:t>
            </a:r>
            <a:r>
              <a:rPr lang="en-US" altLang="zh-CN" dirty="0" smtClean="0"/>
              <a:t>, find the other critical contexts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strategy</a:t>
            </a:r>
            <a:r>
              <a:rPr lang="en-US" altLang="zh-CN" sz="2000" dirty="0" smtClean="0"/>
              <a:t>)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  <a:p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03994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/>
              <a:t>Behavioral context prediction</a:t>
            </a:r>
          </a:p>
          <a:p>
            <a:pPr lvl="1"/>
            <a:r>
              <a:rPr lang="en-US" altLang="zh-CN" dirty="0"/>
              <a:t>Suppose the behavior will happen </a:t>
            </a:r>
            <a:r>
              <a:rPr lang="en-US" altLang="zh-CN" sz="2000" dirty="0"/>
              <a:t>(</a:t>
            </a:r>
            <a:r>
              <a:rPr lang="en-US" altLang="zh-CN" sz="2000" i="1" dirty="0"/>
              <a:t>goal</a:t>
            </a:r>
            <a:r>
              <a:rPr lang="en-US" altLang="zh-CN" sz="2000" dirty="0"/>
              <a:t>)</a:t>
            </a:r>
            <a:r>
              <a:rPr lang="en-US" altLang="zh-CN" dirty="0"/>
              <a:t>, given partial contexts </a:t>
            </a:r>
            <a:r>
              <a:rPr lang="en-US" altLang="zh-CN" sz="2000" dirty="0"/>
              <a:t>(</a:t>
            </a:r>
            <a:r>
              <a:rPr lang="en-US" altLang="zh-CN" sz="2000" i="1" dirty="0"/>
              <a:t>resources</a:t>
            </a:r>
            <a:r>
              <a:rPr lang="en-US" altLang="zh-CN" sz="2000" dirty="0"/>
              <a:t>)</a:t>
            </a:r>
            <a:r>
              <a:rPr lang="en-US" altLang="zh-CN" dirty="0"/>
              <a:t>, find the other critical contexts </a:t>
            </a:r>
            <a:r>
              <a:rPr lang="en-US" altLang="zh-CN" sz="2000" dirty="0"/>
              <a:t>(</a:t>
            </a:r>
            <a:r>
              <a:rPr lang="en-US" altLang="zh-CN" sz="2000" i="1" dirty="0"/>
              <a:t>strategy</a:t>
            </a:r>
            <a:r>
              <a:rPr lang="en-US" altLang="zh-CN" sz="2000" dirty="0"/>
              <a:t>)</a:t>
            </a:r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marL="457200" lvl="1" indent="0">
              <a:buNone/>
            </a:pP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/>
              <a:t>Challenges: unstructured, multi-source, complexity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480694" y="3590214"/>
            <a:ext cx="110047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M. Jiang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659902" y="3486505"/>
            <a:ext cx="1456070" cy="35445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C.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Faloutsos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541083" y="4237152"/>
            <a:ext cx="1367170" cy="35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Tsinghua U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631274" y="4375960"/>
            <a:ext cx="776620" cy="35445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CMU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201969" y="5430176"/>
            <a:ext cx="884570" cy="354456"/>
          </a:xfrm>
          <a:prstGeom prst="rect">
            <a:avLst/>
          </a:prstGeom>
          <a:solidFill>
            <a:schemeClr val="accent1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88947" y="3813624"/>
            <a:ext cx="1387180" cy="3544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ContextMF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325673" y="4808570"/>
            <a:ext cx="1833988" cy="354456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Fraud detection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68665" y="3011562"/>
            <a:ext cx="865520" cy="354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CIKM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581164" y="2681563"/>
            <a:ext cx="1462420" cy="3544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Data mining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377147" y="3039852"/>
            <a:ext cx="865520" cy="354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KDD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281853" y="4168080"/>
            <a:ext cx="1194465" cy="354456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A.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Beutel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41343" y="5418408"/>
            <a:ext cx="1194465" cy="35445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Facebook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007054" y="2869721"/>
            <a:ext cx="1042065" cy="3544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WWW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791618" y="3731128"/>
            <a:ext cx="1387180" cy="3544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CatchSync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7626171" y="3767442"/>
            <a:ext cx="1384965" cy="35445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CopyCatch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0" name="Straight Connector 69"/>
          <p:cNvCxnSpPr>
            <a:stCxn id="66" idx="3"/>
            <a:endCxn id="67" idx="1"/>
          </p:cNvCxnSpPr>
          <p:nvPr/>
        </p:nvCxnSpPr>
        <p:spPr>
          <a:xfrm flipV="1">
            <a:off x="2834185" y="2858791"/>
            <a:ext cx="746979" cy="329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3" idx="3"/>
            <a:endCxn id="66" idx="2"/>
          </p:cNvCxnSpPr>
          <p:nvPr/>
        </p:nvCxnSpPr>
        <p:spPr>
          <a:xfrm flipV="1">
            <a:off x="1776127" y="3366018"/>
            <a:ext cx="625298" cy="6248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8" idx="1"/>
            <a:endCxn id="67" idx="3"/>
          </p:cNvCxnSpPr>
          <p:nvPr/>
        </p:nvCxnSpPr>
        <p:spPr>
          <a:xfrm flipH="1" flipV="1">
            <a:off x="5043584" y="2858791"/>
            <a:ext cx="333563" cy="358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72" idx="1"/>
            <a:endCxn id="67" idx="3"/>
          </p:cNvCxnSpPr>
          <p:nvPr/>
        </p:nvCxnSpPr>
        <p:spPr>
          <a:xfrm flipH="1" flipV="1">
            <a:off x="5043584" y="2858791"/>
            <a:ext cx="1963470" cy="1881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75" idx="0"/>
            <a:endCxn id="72" idx="2"/>
          </p:cNvCxnSpPr>
          <p:nvPr/>
        </p:nvCxnSpPr>
        <p:spPr>
          <a:xfrm flipH="1" flipV="1">
            <a:off x="7528087" y="3224177"/>
            <a:ext cx="790567" cy="543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75" idx="2"/>
            <a:endCxn id="65" idx="3"/>
          </p:cNvCxnSpPr>
          <p:nvPr/>
        </p:nvCxnSpPr>
        <p:spPr>
          <a:xfrm flipH="1">
            <a:off x="7159661" y="4121898"/>
            <a:ext cx="1158993" cy="863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9" idx="3"/>
            <a:endCxn id="60" idx="0"/>
          </p:cNvCxnSpPr>
          <p:nvPr/>
        </p:nvCxnSpPr>
        <p:spPr>
          <a:xfrm>
            <a:off x="6476318" y="4345308"/>
            <a:ext cx="543266" cy="306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7" idx="2"/>
            <a:endCxn id="60" idx="0"/>
          </p:cNvCxnSpPr>
          <p:nvPr/>
        </p:nvCxnSpPr>
        <p:spPr>
          <a:xfrm>
            <a:off x="6387937" y="3840961"/>
            <a:ext cx="631647" cy="5349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5" idx="1"/>
            <a:endCxn id="69" idx="3"/>
          </p:cNvCxnSpPr>
          <p:nvPr/>
        </p:nvCxnSpPr>
        <p:spPr>
          <a:xfrm flipH="1">
            <a:off x="6476318" y="3944670"/>
            <a:ext cx="1149853" cy="400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5" idx="1"/>
            <a:endCxn id="57" idx="2"/>
          </p:cNvCxnSpPr>
          <p:nvPr/>
        </p:nvCxnSpPr>
        <p:spPr>
          <a:xfrm flipH="1" flipV="1">
            <a:off x="6387937" y="3840961"/>
            <a:ext cx="1238234" cy="1037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65" idx="2"/>
            <a:endCxn id="61" idx="0"/>
          </p:cNvCxnSpPr>
          <p:nvPr/>
        </p:nvCxnSpPr>
        <p:spPr>
          <a:xfrm flipH="1">
            <a:off x="3644254" y="5163026"/>
            <a:ext cx="2598413" cy="2671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65" idx="2"/>
            <a:endCxn id="71" idx="0"/>
          </p:cNvCxnSpPr>
          <p:nvPr/>
        </p:nvCxnSpPr>
        <p:spPr>
          <a:xfrm flipH="1">
            <a:off x="5738576" y="5163026"/>
            <a:ext cx="504091" cy="255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stCxn id="71" idx="0"/>
            <a:endCxn id="64" idx="2"/>
          </p:cNvCxnSpPr>
          <p:nvPr/>
        </p:nvCxnSpPr>
        <p:spPr>
          <a:xfrm flipH="1" flipV="1">
            <a:off x="2746764" y="5114054"/>
            <a:ext cx="2991812" cy="304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61" idx="0"/>
            <a:endCxn id="64" idx="2"/>
          </p:cNvCxnSpPr>
          <p:nvPr/>
        </p:nvCxnSpPr>
        <p:spPr>
          <a:xfrm flipH="1" flipV="1">
            <a:off x="2746764" y="5114054"/>
            <a:ext cx="897490" cy="3161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56" idx="2"/>
            <a:endCxn id="58" idx="0"/>
          </p:cNvCxnSpPr>
          <p:nvPr/>
        </p:nvCxnSpPr>
        <p:spPr>
          <a:xfrm>
            <a:off x="3030929" y="3944670"/>
            <a:ext cx="193739" cy="2924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56" idx="1"/>
            <a:endCxn id="63" idx="3"/>
          </p:cNvCxnSpPr>
          <p:nvPr/>
        </p:nvCxnSpPr>
        <p:spPr>
          <a:xfrm flipH="1">
            <a:off x="1776127" y="3767442"/>
            <a:ext cx="704567" cy="223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56" idx="3"/>
            <a:endCxn id="74" idx="1"/>
          </p:cNvCxnSpPr>
          <p:nvPr/>
        </p:nvCxnSpPr>
        <p:spPr>
          <a:xfrm>
            <a:off x="3581164" y="3767442"/>
            <a:ext cx="210454" cy="140914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64" idx="1"/>
            <a:endCxn id="63" idx="2"/>
          </p:cNvCxnSpPr>
          <p:nvPr/>
        </p:nvCxnSpPr>
        <p:spPr>
          <a:xfrm flipH="1" flipV="1">
            <a:off x="1082537" y="4168080"/>
            <a:ext cx="633699" cy="7687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65" idx="1"/>
            <a:endCxn id="74" idx="2"/>
          </p:cNvCxnSpPr>
          <p:nvPr/>
        </p:nvCxnSpPr>
        <p:spPr>
          <a:xfrm flipH="1" flipV="1">
            <a:off x="4485208" y="4085584"/>
            <a:ext cx="840465" cy="90021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stCxn id="69" idx="1"/>
            <a:endCxn id="74" idx="2"/>
          </p:cNvCxnSpPr>
          <p:nvPr/>
        </p:nvCxnSpPr>
        <p:spPr>
          <a:xfrm flipH="1" flipV="1">
            <a:off x="4485208" y="4085584"/>
            <a:ext cx="796645" cy="259724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57" idx="1"/>
            <a:endCxn id="74" idx="3"/>
          </p:cNvCxnSpPr>
          <p:nvPr/>
        </p:nvCxnSpPr>
        <p:spPr>
          <a:xfrm flipH="1">
            <a:off x="5178798" y="3663733"/>
            <a:ext cx="481104" cy="244623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68" idx="1"/>
            <a:endCxn id="74" idx="0"/>
          </p:cNvCxnSpPr>
          <p:nvPr/>
        </p:nvCxnSpPr>
        <p:spPr>
          <a:xfrm flipH="1">
            <a:off x="4485208" y="3217080"/>
            <a:ext cx="891939" cy="514048"/>
          </a:xfrm>
          <a:prstGeom prst="line">
            <a:avLst/>
          </a:prstGeom>
          <a:ln w="3810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61" idx="0"/>
            <a:endCxn id="74" idx="2"/>
          </p:cNvCxnSpPr>
          <p:nvPr/>
        </p:nvCxnSpPr>
        <p:spPr>
          <a:xfrm flipV="1">
            <a:off x="3644254" y="4085584"/>
            <a:ext cx="840954" cy="134459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61" idx="1"/>
            <a:endCxn id="63" idx="2"/>
          </p:cNvCxnSpPr>
          <p:nvPr/>
        </p:nvCxnSpPr>
        <p:spPr>
          <a:xfrm flipH="1" flipV="1">
            <a:off x="1082537" y="4168080"/>
            <a:ext cx="2119432" cy="1439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716236" y="4759598"/>
            <a:ext cx="2061056" cy="354456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730371" y="4345308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?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4854170" y="3995212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?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003685" y="4327263"/>
            <a:ext cx="3674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?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0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Funding Opportunities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NSF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CISE: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 </a:t>
            </a:r>
            <a:r>
              <a:rPr lang="en-US" altLang="zh-CN" sz="2400" dirty="0"/>
              <a:t>&amp; Intelligent Systems (IIS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zh-CN" sz="2000" dirty="0"/>
              <a:t>Information</a:t>
            </a:r>
            <a:r>
              <a:rPr lang="zh-CN" altLang="en-US" sz="2000" dirty="0"/>
              <a:t> </a:t>
            </a:r>
            <a:r>
              <a:rPr lang="en-US" altLang="zh-CN" sz="2000" dirty="0"/>
              <a:t>Integration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Informatics</a:t>
            </a:r>
            <a:r>
              <a:rPr lang="zh-CN" altLang="en-US" sz="2000" dirty="0"/>
              <a:t> </a:t>
            </a:r>
            <a:r>
              <a:rPr lang="en-US" altLang="zh-CN" sz="2000" dirty="0"/>
              <a:t>(III)</a:t>
            </a:r>
            <a:endParaRPr lang="zh-CN" altLang="en-US" sz="2000" dirty="0"/>
          </a:p>
          <a:p>
            <a:pPr lvl="1"/>
            <a:r>
              <a:rPr lang="en-US" altLang="zh-CN" sz="2000" dirty="0"/>
              <a:t>Secure and Trustworthy Cyberspace (</a:t>
            </a:r>
            <a:r>
              <a:rPr lang="en-US" altLang="zh-CN" sz="2000" dirty="0" err="1"/>
              <a:t>SaTC</a:t>
            </a:r>
            <a:r>
              <a:rPr lang="en-US" altLang="zh-CN" sz="2000" dirty="0" smtClean="0"/>
              <a:t>)</a:t>
            </a:r>
            <a:endParaRPr lang="zh-CN" altLang="en-US" sz="2000" dirty="0" smtClean="0"/>
          </a:p>
          <a:p>
            <a:r>
              <a:rPr lang="en-US" altLang="zh-CN" sz="2400" dirty="0"/>
              <a:t>Faculty Early Career Development Program (CAREER</a:t>
            </a:r>
            <a:r>
              <a:rPr lang="en-US" altLang="zh-CN" sz="2400" dirty="0" smtClean="0"/>
              <a:t>)</a:t>
            </a:r>
            <a:endParaRPr lang="zh-CN" altLang="en-US" sz="2400" dirty="0"/>
          </a:p>
          <a:p>
            <a:r>
              <a:rPr lang="en-US" altLang="zh-CN" sz="2400" dirty="0" smtClean="0"/>
              <a:t>U.S.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Army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Research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Laboratory: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 </a:t>
            </a:r>
            <a:r>
              <a:rPr lang="en-US" altLang="zh-CN" sz="2400" dirty="0"/>
              <a:t>Science Collaborative Technology Alliance (NS CTA</a:t>
            </a:r>
            <a:r>
              <a:rPr lang="en-US" altLang="zh-CN" sz="2400" dirty="0" smtClean="0"/>
              <a:t>)</a:t>
            </a:r>
            <a:endParaRPr lang="zh-CN" altLang="en-US" sz="2400" dirty="0" smtClean="0"/>
          </a:p>
          <a:p>
            <a:pPr lvl="1"/>
            <a:r>
              <a:rPr lang="en-US" altLang="zh-CN" sz="2000" dirty="0"/>
              <a:t>I1: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Constructing Unified, Structured</a:t>
            </a:r>
            <a:r>
              <a:rPr lang="zh-CN" altLang="en-US" sz="2000" dirty="0"/>
              <a:t> </a:t>
            </a:r>
            <a:r>
              <a:rPr lang="en-US" altLang="zh-CN" sz="2000" dirty="0"/>
              <a:t>Knowledge Networks by Integrating Text, Social Media and Multi-Genre Networks.</a:t>
            </a:r>
            <a:r>
              <a:rPr lang="zh-CN" altLang="en-US" sz="2000" dirty="0"/>
              <a:t> </a:t>
            </a:r>
            <a:r>
              <a:rPr lang="en-US" altLang="zh-CN" sz="2000" dirty="0"/>
              <a:t>(Dr. Lance M. Kaplan and Dr. Taylor Cassidy,</a:t>
            </a:r>
            <a:r>
              <a:rPr lang="zh-CN" altLang="en-US" sz="2000" dirty="0"/>
              <a:t> </a:t>
            </a:r>
            <a:r>
              <a:rPr lang="en-US" altLang="zh-CN" sz="2000" dirty="0"/>
              <a:t>ALC)</a:t>
            </a:r>
            <a:endParaRPr lang="zh-CN" altLang="en-US" sz="2000" dirty="0"/>
          </a:p>
          <a:p>
            <a:pPr lvl="1"/>
            <a:r>
              <a:rPr lang="en-US" altLang="zh-CN" sz="2000" dirty="0"/>
              <a:t>I4:</a:t>
            </a:r>
            <a:r>
              <a:rPr lang="zh-CN" altLang="en-US" sz="2000" dirty="0"/>
              <a:t> </a:t>
            </a:r>
            <a:r>
              <a:rPr lang="en-US" altLang="zh-CN" sz="2000" dirty="0"/>
              <a:t>Distributed, User-Oriented Multi-Scale</a:t>
            </a:r>
            <a:r>
              <a:rPr lang="zh-CN" altLang="en-US" sz="2000" dirty="0"/>
              <a:t> </a:t>
            </a:r>
            <a:r>
              <a:rPr lang="en-US" altLang="zh-CN" sz="2000" dirty="0"/>
              <a:t>Network Summarization and Online Analytical Processing.</a:t>
            </a:r>
            <a:r>
              <a:rPr lang="zh-CN" altLang="en-US" sz="2000" dirty="0"/>
              <a:t> </a:t>
            </a:r>
            <a:r>
              <a:rPr lang="en-US" altLang="zh-CN" sz="2000" dirty="0"/>
              <a:t>(Dr. Timothy P. </a:t>
            </a:r>
            <a:r>
              <a:rPr lang="en-US" altLang="zh-CN" sz="2000" dirty="0" err="1"/>
              <a:t>Hanratty</a:t>
            </a:r>
            <a:r>
              <a:rPr lang="en-US" altLang="zh-CN" sz="2000" dirty="0"/>
              <a:t>, Dr. John Richardson and Heather Roy,</a:t>
            </a:r>
            <a:r>
              <a:rPr lang="zh-CN" altLang="en-US" sz="2000" dirty="0"/>
              <a:t> </a:t>
            </a:r>
            <a:r>
              <a:rPr lang="en-US" altLang="zh-CN" sz="2000" dirty="0"/>
              <a:t>APG</a:t>
            </a:r>
            <a:r>
              <a:rPr lang="en-US" altLang="zh-CN" sz="2000" dirty="0" smtClean="0"/>
              <a:t>)</a:t>
            </a:r>
            <a:endParaRPr lang="zh-CN" altLang="en-US" sz="2400" dirty="0" smtClean="0"/>
          </a:p>
          <a:p>
            <a:r>
              <a:rPr lang="en-US" altLang="zh-CN" sz="2400" dirty="0" smtClean="0"/>
              <a:t>International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China):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Tencent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Alibaba</a:t>
            </a:r>
            <a:r>
              <a:rPr lang="en-US" altLang="zh-CN" sz="2400" dirty="0" smtClean="0"/>
              <a:t>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etc.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600" y="3187700"/>
            <a:ext cx="1383792" cy="62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3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Tutorials,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Teaching,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Survey,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Chapters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5295288"/>
          </a:xfrm>
        </p:spPr>
        <p:txBody>
          <a:bodyPr>
            <a:normAutofit/>
          </a:bodyPr>
          <a:lstStyle/>
          <a:p>
            <a:r>
              <a:rPr lang="en-US" altLang="zh-CN" sz="2000" dirty="0" smtClean="0"/>
              <a:t>ICDM’15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tutorial: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M.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Jiang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Cui.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“Behavior Modeling in Social Networks: From Micro to </a:t>
            </a:r>
            <a:r>
              <a:rPr lang="en-US" altLang="zh-CN" sz="2000" dirty="0" smtClean="0"/>
              <a:t>Macro”.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(50+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audience,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$700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honorarium)</a:t>
            </a:r>
            <a:endParaRPr lang="zh-CN" altLang="en-US" sz="2000" dirty="0" smtClean="0"/>
          </a:p>
          <a:p>
            <a:r>
              <a:rPr lang="en-US" altLang="zh-CN" sz="2000" dirty="0" smtClean="0"/>
              <a:t>CIKM’16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tutorial: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M.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Jiang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“Data-Driven Behavioral Analytics: Observations, Representations and </a:t>
            </a:r>
            <a:r>
              <a:rPr lang="en-US" altLang="zh-CN" sz="2000" dirty="0" smtClean="0"/>
              <a:t>Models”.</a:t>
            </a:r>
            <a:endParaRPr lang="zh-CN" altLang="en-US" sz="2000" dirty="0" smtClean="0"/>
          </a:p>
          <a:p>
            <a:r>
              <a:rPr lang="en-US" altLang="zh-CN" sz="2000" dirty="0" smtClean="0"/>
              <a:t>Taught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occasionally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CS412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Introduction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Warehousing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Mining”,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projects: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teams,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24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undergraduates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  <a:p>
            <a:r>
              <a:rPr lang="en-US" altLang="zh-CN" sz="2000" dirty="0" smtClean="0"/>
              <a:t>Led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projects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CS512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Mining: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Principles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Algorithms”,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teams,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9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graduates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  <a:p>
            <a:r>
              <a:rPr lang="en-US" altLang="zh-CN" sz="2000" b="1" dirty="0" smtClean="0"/>
              <a:t>TA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Tsinghua: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“Streaming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Media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Technology: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Algorithms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Applications”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(Fall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50+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graduates</a:t>
            </a:r>
            <a:r>
              <a:rPr lang="en-US" altLang="zh-CN" sz="2000" dirty="0" smtClean="0"/>
              <a:t>);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Introduction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Multimedia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Technologies”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(Spring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160+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undergraduates</a:t>
            </a:r>
            <a:r>
              <a:rPr lang="en-US" altLang="zh-CN" sz="2000" dirty="0" smtClean="0"/>
              <a:t>).</a:t>
            </a:r>
            <a:endParaRPr lang="zh-CN" altLang="en-US" sz="2000" dirty="0" smtClean="0"/>
          </a:p>
          <a:p>
            <a:r>
              <a:rPr lang="en-US" altLang="zh-CN" sz="2000" dirty="0" smtClean="0"/>
              <a:t>Invited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Special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Issue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survey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IEEE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Intelligent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Systems.</a:t>
            </a:r>
            <a:r>
              <a:rPr lang="zh-CN" altLang="en-US" sz="2000" dirty="0" smtClean="0"/>
              <a:t> </a:t>
            </a:r>
            <a:r>
              <a:rPr lang="en-US" altLang="zh-CN" sz="2000" b="1" dirty="0" smtClean="0"/>
              <a:t>M.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Jiang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“Suspicious Behavior Detection: Current Trends and Future </a:t>
            </a:r>
            <a:r>
              <a:rPr lang="en-US" altLang="zh-CN" sz="2000" dirty="0" smtClean="0"/>
              <a:t>Directions”.</a:t>
            </a:r>
            <a:endParaRPr lang="zh-CN" altLang="en-US" sz="2000" dirty="0" smtClean="0"/>
          </a:p>
          <a:p>
            <a:r>
              <a:rPr lang="en-US" altLang="zh-CN" sz="2000" dirty="0" smtClean="0"/>
              <a:t>Two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b</a:t>
            </a:r>
            <a:r>
              <a:rPr lang="en-US" altLang="zh-CN" sz="2000" dirty="0" smtClean="0"/>
              <a:t>ook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hapters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Behavior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Modeling.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5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The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1</a:t>
            </a:r>
            <a:r>
              <a:rPr lang="en-US" altLang="zh-CN" sz="3200" baseline="30000" dirty="0" smtClean="0"/>
              <a:t>st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Became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Mining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Person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April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2011:</a:t>
            </a:r>
            <a:r>
              <a:rPr lang="zh-CN" altLang="en-US" sz="2400" dirty="0" smtClean="0"/>
              <a:t> </a:t>
            </a:r>
            <a:r>
              <a:rPr lang="en-US" altLang="zh-CN" sz="2400" b="1" dirty="0" err="1" smtClean="0"/>
              <a:t>Tencent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Weibo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visited Tsinghua University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conversion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rate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(&lt;</a:t>
            </a:r>
            <a:r>
              <a:rPr lang="zh-CN" altLang="en-US" dirty="0" smtClean="0"/>
              <a:t> </a:t>
            </a:r>
            <a:r>
              <a:rPr lang="en-US" altLang="zh-CN" dirty="0"/>
              <a:t>6</a:t>
            </a:r>
            <a:r>
              <a:rPr lang="en-US" altLang="zh-CN" dirty="0" smtClean="0"/>
              <a:t>%):</a:t>
            </a:r>
            <a:r>
              <a:rPr lang="zh-CN" altLang="en-US" dirty="0" smtClean="0"/>
              <a:t> </a:t>
            </a:r>
            <a:r>
              <a:rPr lang="en-US" altLang="zh-CN" dirty="0" smtClean="0"/>
              <a:t>#retweets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tweet/item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recommender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system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r>
              <a:rPr lang="en-US" altLang="zh-CN" b="1" dirty="0" smtClean="0"/>
              <a:t>Given</a:t>
            </a:r>
            <a:endParaRPr lang="zh-CN" altLang="en-US" b="1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r>
              <a:rPr lang="en-US" altLang="zh-CN" b="1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tweet/item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retweet.</a:t>
            </a:r>
            <a:endParaRPr lang="zh-CN" alt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13664" y="415526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948870" y="524153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1719" y="3179282"/>
            <a:ext cx="3260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3102" y="3179282"/>
            <a:ext cx="2889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274985" y="450783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150835" y="361063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>
            <a:stCxn id="5" idx="6"/>
            <a:endCxn id="11" idx="2"/>
          </p:cNvCxnSpPr>
          <p:nvPr/>
        </p:nvCxnSpPr>
        <p:spPr>
          <a:xfrm flipV="1">
            <a:off x="970864" y="3839232"/>
            <a:ext cx="1179971" cy="544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6"/>
            <a:endCxn id="10" idx="2"/>
          </p:cNvCxnSpPr>
          <p:nvPr/>
        </p:nvCxnSpPr>
        <p:spPr>
          <a:xfrm>
            <a:off x="970864" y="4383863"/>
            <a:ext cx="1304121" cy="352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6"/>
            <a:endCxn id="10" idx="3"/>
          </p:cNvCxnSpPr>
          <p:nvPr/>
        </p:nvCxnSpPr>
        <p:spPr>
          <a:xfrm flipV="1">
            <a:off x="1406070" y="4898076"/>
            <a:ext cx="935870" cy="572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2368525" y="522229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6" name="Straight Connector 55"/>
          <p:cNvCxnSpPr>
            <a:stCxn id="6" idx="6"/>
            <a:endCxn id="55" idx="2"/>
          </p:cNvCxnSpPr>
          <p:nvPr/>
        </p:nvCxnSpPr>
        <p:spPr>
          <a:xfrm flipV="1">
            <a:off x="1406070" y="5450892"/>
            <a:ext cx="962455" cy="19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" idx="6"/>
            <a:endCxn id="11" idx="3"/>
          </p:cNvCxnSpPr>
          <p:nvPr/>
        </p:nvCxnSpPr>
        <p:spPr>
          <a:xfrm flipV="1">
            <a:off x="1406070" y="4000877"/>
            <a:ext cx="811720" cy="14692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>
            <a:spLocks noChangeAspect="1"/>
          </p:cNvSpPr>
          <p:nvPr/>
        </p:nvSpPr>
        <p:spPr>
          <a:xfrm>
            <a:off x="4138129" y="395613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4595329" y="519470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5848085" y="4046956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5851490" y="494134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8" name="Straight Arrow Connector 77"/>
          <p:cNvCxnSpPr>
            <a:stCxn id="73" idx="0"/>
            <a:endCxn id="72" idx="5"/>
          </p:cNvCxnSpPr>
          <p:nvPr/>
        </p:nvCxnSpPr>
        <p:spPr>
          <a:xfrm flipH="1" flipV="1">
            <a:off x="4528374" y="4346383"/>
            <a:ext cx="295555" cy="84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6"/>
            <a:endCxn id="75" idx="2"/>
          </p:cNvCxnSpPr>
          <p:nvPr/>
        </p:nvCxnSpPr>
        <p:spPr>
          <a:xfrm flipV="1">
            <a:off x="5052529" y="5169943"/>
            <a:ext cx="798961" cy="253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5" idx="0"/>
            <a:endCxn id="74" idx="4"/>
          </p:cNvCxnSpPr>
          <p:nvPr/>
        </p:nvCxnSpPr>
        <p:spPr>
          <a:xfrm flipH="1" flipV="1">
            <a:off x="6076685" y="4504156"/>
            <a:ext cx="3405" cy="437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4" idx="5"/>
            <a:endCxn id="75" idx="7"/>
          </p:cNvCxnSpPr>
          <p:nvPr/>
        </p:nvCxnSpPr>
        <p:spPr>
          <a:xfrm>
            <a:off x="6238330" y="4437201"/>
            <a:ext cx="3405" cy="571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>
            <a:spLocks noChangeAspect="1"/>
          </p:cNvSpPr>
          <p:nvPr/>
        </p:nvSpPr>
        <p:spPr>
          <a:xfrm>
            <a:off x="5047985" y="370972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6" name="Straight Arrow Connector 95"/>
          <p:cNvCxnSpPr>
            <a:stCxn id="74" idx="1"/>
            <a:endCxn id="95" idx="6"/>
          </p:cNvCxnSpPr>
          <p:nvPr/>
        </p:nvCxnSpPr>
        <p:spPr>
          <a:xfrm flipH="1" flipV="1">
            <a:off x="5505185" y="3938324"/>
            <a:ext cx="409855" cy="1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3515194" y="3698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757750" y="5053975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receiver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 rot="20025258">
            <a:off x="1190339" y="378650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960234" y="465542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6492868" y="2840437"/>
            <a:ext cx="26511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(topic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level)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Blei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169596" y="486994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6872241" y="374645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8428418" y="5024403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0" name="Straight Connector 129"/>
          <p:cNvCxnSpPr>
            <a:stCxn id="126" idx="4"/>
            <a:endCxn id="125" idx="0"/>
          </p:cNvCxnSpPr>
          <p:nvPr/>
        </p:nvCxnSpPr>
        <p:spPr>
          <a:xfrm>
            <a:off x="7100841" y="4203652"/>
            <a:ext cx="297355" cy="666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5"/>
            <a:endCxn id="127" idx="1"/>
          </p:cNvCxnSpPr>
          <p:nvPr/>
        </p:nvCxnSpPr>
        <p:spPr>
          <a:xfrm>
            <a:off x="7262486" y="4136697"/>
            <a:ext cx="1232887" cy="954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7645047" y="370278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0.1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6803922" y="439459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0.9</a:t>
            </a:r>
            <a:endParaRPr lang="en-US" dirty="0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8314103" y="392902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1" name="Straight Connector 150"/>
          <p:cNvCxnSpPr>
            <a:stCxn id="150" idx="4"/>
            <a:endCxn id="127" idx="0"/>
          </p:cNvCxnSpPr>
          <p:nvPr/>
        </p:nvCxnSpPr>
        <p:spPr>
          <a:xfrm>
            <a:off x="8542703" y="4386226"/>
            <a:ext cx="114315" cy="638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8598871" y="442156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0.7</a:t>
            </a:r>
            <a:endParaRPr lang="en-US" dirty="0"/>
          </a:p>
        </p:txBody>
      </p:sp>
      <p:cxnSp>
        <p:nvCxnSpPr>
          <p:cNvPr id="155" name="Straight Connector 154"/>
          <p:cNvCxnSpPr>
            <a:stCxn id="126" idx="6"/>
            <a:endCxn id="150" idx="2"/>
          </p:cNvCxnSpPr>
          <p:nvPr/>
        </p:nvCxnSpPr>
        <p:spPr>
          <a:xfrm>
            <a:off x="7329441" y="3975052"/>
            <a:ext cx="984662" cy="182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5" idx="7"/>
            <a:endCxn id="150" idx="3"/>
          </p:cNvCxnSpPr>
          <p:nvPr/>
        </p:nvCxnSpPr>
        <p:spPr>
          <a:xfrm flipV="1">
            <a:off x="7559841" y="4319271"/>
            <a:ext cx="821217" cy="617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25" idx="6"/>
            <a:endCxn id="127" idx="2"/>
          </p:cNvCxnSpPr>
          <p:nvPr/>
        </p:nvCxnSpPr>
        <p:spPr>
          <a:xfrm>
            <a:off x="7626796" y="5098541"/>
            <a:ext cx="801622" cy="15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2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55" grpId="0" animBg="1"/>
      <p:bldP spid="72" grpId="0" animBg="1"/>
      <p:bldP spid="73" grpId="0" animBg="1"/>
      <p:bldP spid="74" grpId="0" animBg="1"/>
      <p:bldP spid="75" grpId="0" animBg="1"/>
      <p:bldP spid="95" grpId="0" animBg="1"/>
      <p:bldP spid="108" grpId="0"/>
      <p:bldP spid="109" grpId="0"/>
      <p:bldP spid="110" grpId="0"/>
      <p:bldP spid="111" grpId="0"/>
      <p:bldP spid="124" grpId="0"/>
      <p:bldP spid="125" grpId="0" animBg="1"/>
      <p:bldP spid="126" grpId="0" animBg="1"/>
      <p:bldP spid="127" grpId="0" animBg="1"/>
      <p:bldP spid="147" grpId="0"/>
      <p:bldP spid="148" grpId="0"/>
      <p:bldP spid="150" grpId="0" animBg="1"/>
      <p:bldP spid="15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Publications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smtClean="0"/>
              <a:t>Google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Scholar: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#citation=505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(311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</a:t>
            </a:r>
            <a:r>
              <a:rPr lang="en-US" altLang="zh-CN" sz="2000" baseline="30000" dirty="0" smtClean="0"/>
              <a:t>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author),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h-index=9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3534286"/>
              </p:ext>
            </p:extLst>
          </p:nvPr>
        </p:nvGraphicFramePr>
        <p:xfrm>
          <a:off x="723900" y="1914280"/>
          <a:ext cx="7696200" cy="15849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124200"/>
                <a:gridCol w="1206500"/>
                <a:gridCol w="1371600"/>
                <a:gridCol w="1003300"/>
                <a:gridCol w="990600"/>
              </a:tblGrid>
              <a:tr h="189320">
                <a:tc>
                  <a:txBody>
                    <a:bodyPr/>
                    <a:lstStyle/>
                    <a:p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Journal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Conference</a:t>
                      </a:r>
                      <a:endParaRPr lang="zh-CN" altLang="en-US" sz="16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Chapter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Tutorial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Behavior</a:t>
                      </a:r>
                      <a:r>
                        <a:rPr lang="zh-CN" altLang="en-US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u="none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prediction</a:t>
                      </a:r>
                      <a:endParaRPr lang="en-US" sz="1600" b="1" u="none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(2)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7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(5)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(2)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(2)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Suspicious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behavior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detection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(4)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</a:t>
                      </a:r>
                      <a:r>
                        <a:rPr lang="zh-CN" alt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(4)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8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89320"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Total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7</a:t>
                      </a:r>
                      <a:r>
                        <a:rPr lang="zh-CN" altLang="en-US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6</a:t>
                      </a:r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zh-CN" altLang="en-US" sz="16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16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</a:t>
                      </a:r>
                      <a:r>
                        <a:rPr lang="zh-CN" altLang="en-US" sz="16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TKDEs</a:t>
                      </a:r>
                      <a:endParaRPr lang="en-US" sz="1600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</a:t>
                      </a:r>
                      <a:r>
                        <a:rPr lang="zh-CN" altLang="en-US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</a:t>
                      </a:r>
                      <a:r>
                        <a:rPr lang="en-US" altLang="zh-CN" sz="16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9</a:t>
                      </a:r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)</a:t>
                      </a:r>
                      <a:endParaRPr lang="zh-CN" altLang="en-US" sz="16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16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</a:t>
                      </a:r>
                      <a:r>
                        <a:rPr lang="zh-CN" altLang="en-US" sz="1600" b="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KDDs</a:t>
                      </a:r>
                      <a:endParaRPr lang="en-US" sz="1600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zh-CN" altLang="en-US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(2)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r>
                        <a:rPr lang="zh-CN" altLang="en-US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(2)</a:t>
                      </a:r>
                      <a:endParaRPr lang="en-US" sz="16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90" y="3573460"/>
            <a:ext cx="2953371" cy="32004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1" y="3573460"/>
            <a:ext cx="3118638" cy="320040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452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928"/>
            <a:ext cx="9144000" cy="5529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8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Blei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Jordan.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“Latent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dirichlet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JMLR,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Herlocker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Konstan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Terveen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Riedl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“Evaluating collaborative filtering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Volinsky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techniques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recommender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“Factorization meets the neighborhood: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multifaceted collaborative filtering </a:t>
            </a:r>
            <a:r>
              <a:rPr lang="en-US" altLang="zh-CN" sz="2000" dirty="0" smtClean="0"/>
              <a:t>model.”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“Collaborative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filtering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temporal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2010.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Balabanovic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Shoham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AB: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ontent-based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collaborative </a:t>
            </a:r>
            <a:r>
              <a:rPr lang="en-US" altLang="zh-CN" sz="2000" dirty="0"/>
              <a:t>r</a:t>
            </a:r>
            <a:r>
              <a:rPr lang="en-US" altLang="zh-CN" sz="2000" dirty="0" smtClean="0"/>
              <a:t>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1997.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Eigenrank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ranking-oriented approach to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“Probabilistic latent preference analysis for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CIKM,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0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Ma,</a:t>
            </a:r>
            <a:r>
              <a:rPr lang="zh-CN" altLang="en-US" sz="2000" dirty="0"/>
              <a:t> </a:t>
            </a: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Yang,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Sorec</a:t>
            </a:r>
            <a:r>
              <a:rPr lang="en-US" altLang="zh-CN" sz="2000" dirty="0"/>
              <a:t>: Social recommendation using probabilistic matrix factorization.”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CIKM,</a:t>
            </a:r>
            <a:r>
              <a:rPr lang="zh-CN" altLang="en-US" sz="2000" dirty="0"/>
              <a:t> </a:t>
            </a:r>
            <a:r>
              <a:rPr lang="en-US" altLang="zh-CN" sz="2000" dirty="0"/>
              <a:t>2008.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“Improving </a:t>
            </a:r>
            <a:r>
              <a:rPr lang="en-US" altLang="zh-CN" sz="2000" dirty="0" smtClean="0"/>
              <a:t>recommender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ystems </a:t>
            </a:r>
            <a:r>
              <a:rPr lang="en-US" altLang="zh-CN" sz="2000" dirty="0"/>
              <a:t>by </a:t>
            </a:r>
            <a:r>
              <a:rPr lang="en-US" altLang="zh-CN" sz="2000" dirty="0" smtClean="0"/>
              <a:t>incorporating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ocial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ontextual </a:t>
            </a:r>
            <a:r>
              <a:rPr lang="en-US" altLang="zh-CN" sz="2000" dirty="0"/>
              <a:t>i</a:t>
            </a:r>
            <a:r>
              <a:rPr lang="en-US" altLang="zh-CN" sz="2000" dirty="0" smtClean="0"/>
              <a:t>nformation.”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“Recommender systems with social </a:t>
            </a:r>
            <a:r>
              <a:rPr lang="en-US" altLang="zh-CN" sz="2000" dirty="0" smtClean="0"/>
              <a:t>regularization.”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Singh,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Kleinberg.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“Patterns of influence in a recommendation </a:t>
            </a:r>
            <a:r>
              <a:rPr lang="en-US" altLang="zh-CN" sz="2000" dirty="0" smtClean="0"/>
              <a:t>network.”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Massa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Paolo.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“Trust-aware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RecSys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Jamali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Martin.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TrustWalker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random walk model for combining trust-based and item-based </a:t>
            </a:r>
            <a:r>
              <a:rPr lang="en-US" altLang="zh-CN" sz="2000" dirty="0" smtClean="0"/>
              <a:t>recommendation.”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“Learning to recommend with social trust </a:t>
            </a:r>
            <a:r>
              <a:rPr lang="en-US" altLang="zh-CN" sz="2000" dirty="0" smtClean="0"/>
              <a:t>ensemble.”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</a:p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Ma.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“Learning to recommend with explicit and implicit social relations.”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ACM</a:t>
            </a:r>
            <a:r>
              <a:rPr lang="zh-CN" altLang="en-US" sz="2000" dirty="0"/>
              <a:t> </a:t>
            </a:r>
            <a:r>
              <a:rPr lang="en-US" altLang="zh-CN" sz="2000" dirty="0"/>
              <a:t>TIST,</a:t>
            </a:r>
            <a:r>
              <a:rPr lang="zh-CN" altLang="en-US" sz="2000" dirty="0"/>
              <a:t> </a:t>
            </a:r>
            <a:r>
              <a:rPr lang="en-US" altLang="zh-CN" sz="2000" dirty="0"/>
              <a:t>2011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“On power-law relationships of the internet topology.”</a:t>
            </a:r>
            <a:r>
              <a:rPr lang="zh-CN" altLang="en-US" sz="2000" dirty="0"/>
              <a:t> </a:t>
            </a:r>
            <a:r>
              <a:rPr lang="en-US" altLang="zh-CN" sz="2000" dirty="0"/>
              <a:t>SIGCOMM,</a:t>
            </a:r>
            <a:r>
              <a:rPr lang="zh-CN" altLang="en-US" sz="2000" dirty="0"/>
              <a:t> </a:t>
            </a:r>
            <a:r>
              <a:rPr lang="en-US" altLang="zh-CN" sz="2000" dirty="0"/>
              <a:t>1999.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A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Broder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Kumar,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Maghoul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Raghavan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Rajagopalan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Stata,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Tomkins,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Weiner.</a:t>
            </a:r>
            <a:r>
              <a:rPr lang="zh-CN" altLang="en-US" sz="2000" dirty="0"/>
              <a:t> </a:t>
            </a:r>
            <a:r>
              <a:rPr lang="en-US" altLang="zh-CN" sz="2000" dirty="0"/>
              <a:t>“Graph structure in the web.”</a:t>
            </a:r>
            <a:r>
              <a:rPr lang="zh-CN" altLang="en-US" sz="2000" dirty="0"/>
              <a:t> </a:t>
            </a:r>
            <a:r>
              <a:rPr lang="en-US" altLang="zh-CN" sz="2000" dirty="0"/>
              <a:t>Computer</a:t>
            </a:r>
            <a:r>
              <a:rPr lang="zh-CN" altLang="en-US" sz="2000" dirty="0"/>
              <a:t> </a:t>
            </a:r>
            <a:r>
              <a:rPr lang="en-US" altLang="zh-CN" sz="2000" dirty="0"/>
              <a:t>Networks,</a:t>
            </a:r>
            <a:r>
              <a:rPr lang="zh-CN" altLang="en-US" sz="2000" dirty="0"/>
              <a:t> </a:t>
            </a:r>
            <a:r>
              <a:rPr lang="en-US" altLang="zh-CN" sz="2000" dirty="0"/>
              <a:t>2000.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Chung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Lu.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“The average distances in random graphs with given expected </a:t>
            </a:r>
            <a:r>
              <a:rPr lang="en-US" altLang="zh-CN" sz="2000" dirty="0" smtClean="0"/>
              <a:t>degrees.”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PNAS,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2002.</a:t>
            </a:r>
          </a:p>
          <a:p>
            <a:pPr marL="0" indent="0">
              <a:buNone/>
            </a:pPr>
            <a:r>
              <a:rPr lang="en-US" altLang="zh-CN" sz="2000" dirty="0" smtClean="0"/>
              <a:t>J. Kleinberg</a:t>
            </a:r>
            <a:r>
              <a:rPr lang="en-US" altLang="zh-CN" sz="2000" dirty="0"/>
              <a:t>. “Authoritative sources in a hyperlinked </a:t>
            </a:r>
            <a:r>
              <a:rPr lang="en-US" altLang="zh-CN" sz="2000" dirty="0" smtClean="0"/>
              <a:t>environment.” JACM, 1999.</a:t>
            </a:r>
          </a:p>
          <a:p>
            <a:pPr marL="0" indent="0">
              <a:buNone/>
            </a:pPr>
            <a:r>
              <a:rPr lang="en-US" altLang="zh-CN" sz="2000" dirty="0" smtClean="0"/>
              <a:t>H. </a:t>
            </a:r>
            <a:r>
              <a:rPr lang="en-US" altLang="zh-CN" sz="2000" dirty="0" err="1" smtClean="0"/>
              <a:t>Kwak</a:t>
            </a:r>
            <a:r>
              <a:rPr lang="en-US" altLang="zh-CN" sz="2000" dirty="0" smtClean="0"/>
              <a:t>, C. Lee, H. Park, and S. Moon</a:t>
            </a:r>
            <a:r>
              <a:rPr lang="en-US" altLang="zh-CN" sz="2000" dirty="0"/>
              <a:t>. “What is Twitter, a social network or a news media</a:t>
            </a:r>
            <a:r>
              <a:rPr lang="en-US" altLang="zh-CN" sz="2000" dirty="0" smtClean="0"/>
              <a:t>?” WWW, 2010.</a:t>
            </a:r>
          </a:p>
          <a:p>
            <a:pPr marL="0" indent="0">
              <a:buNone/>
            </a:pPr>
            <a:r>
              <a:rPr lang="en-US" altLang="zh-CN" sz="2000" dirty="0" smtClean="0"/>
              <a:t>B. </a:t>
            </a:r>
            <a:r>
              <a:rPr lang="en-US" altLang="zh-CN" sz="2000" dirty="0" err="1" smtClean="0"/>
              <a:t>Hooi</a:t>
            </a:r>
            <a:r>
              <a:rPr lang="en-US" altLang="zh-CN" sz="2000" dirty="0" smtClean="0"/>
              <a:t>, H.A. Song, A.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 N. Shah, K. Shin, and C. </a:t>
            </a:r>
            <a:r>
              <a:rPr lang="en-US" altLang="zh-CN" sz="2000" dirty="0" err="1" smtClean="0"/>
              <a:t>Faloutsos</a:t>
            </a:r>
            <a:r>
              <a:rPr lang="en-US" altLang="zh-CN" sz="2000" dirty="0"/>
              <a:t>. “</a:t>
            </a:r>
            <a:r>
              <a:rPr lang="en-US" altLang="zh-CN" sz="2000" dirty="0" err="1" smtClean="0"/>
              <a:t>Fraudar</a:t>
            </a:r>
            <a:r>
              <a:rPr lang="en-US" altLang="zh-CN" sz="2000" dirty="0" smtClean="0"/>
              <a:t>: Bounding </a:t>
            </a:r>
            <a:r>
              <a:rPr lang="en-US" altLang="zh-CN" sz="2000" dirty="0"/>
              <a:t>graph fraud in the face of </a:t>
            </a:r>
            <a:r>
              <a:rPr lang="en-US" altLang="zh-CN" sz="2000" dirty="0" smtClean="0"/>
              <a:t>camouflage.” KDD, 2016.</a:t>
            </a:r>
          </a:p>
          <a:p>
            <a:pPr marL="0" indent="0">
              <a:buNone/>
            </a:pPr>
            <a:r>
              <a:rPr lang="en-US" altLang="zh-CN" sz="2000" dirty="0" smtClean="0"/>
              <a:t>C. Aggarwal and J. Han. “Frequent pattern mining.” Springer, 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sz="2000" dirty="0"/>
              <a:t>J. Han, J. Pei, B. </a:t>
            </a:r>
            <a:r>
              <a:rPr lang="en-US" sz="2000" dirty="0" err="1"/>
              <a:t>Mortazavi-Asl</a:t>
            </a:r>
            <a:r>
              <a:rPr lang="en-US" sz="2000" dirty="0"/>
              <a:t>, Q. Chen, U. </a:t>
            </a:r>
            <a:r>
              <a:rPr lang="en-US" sz="2000" dirty="0" err="1"/>
              <a:t>Dayal</a:t>
            </a:r>
            <a:r>
              <a:rPr lang="en-US" sz="2000" dirty="0"/>
              <a:t>, and M. Hsu. “</a:t>
            </a:r>
            <a:r>
              <a:rPr lang="en-US" sz="2000" dirty="0" err="1"/>
              <a:t>FreeSpan</a:t>
            </a:r>
            <a:r>
              <a:rPr lang="en-US" sz="2000" dirty="0"/>
              <a:t>: </a:t>
            </a:r>
            <a:r>
              <a:rPr lang="en-US" altLang="zh-CN" sz="2000" dirty="0"/>
              <a:t>F</a:t>
            </a:r>
            <a:r>
              <a:rPr lang="en-US" sz="2000" dirty="0"/>
              <a:t>requent pattern-projected sequential pattern mining.” KDD, 2000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4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gspan</a:t>
            </a:r>
            <a:r>
              <a:rPr lang="en-US" sz="2000" dirty="0"/>
              <a:t>: Graph-based substructure pattern mining.” ICDM, 2003.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CloseGraph</a:t>
            </a:r>
            <a:r>
              <a:rPr lang="en-US" sz="2000" dirty="0"/>
              <a:t>: </a:t>
            </a:r>
            <a:r>
              <a:rPr lang="en-US" altLang="zh-CN" sz="2000" dirty="0"/>
              <a:t>M</a:t>
            </a:r>
            <a:r>
              <a:rPr lang="en-US" sz="2000" dirty="0"/>
              <a:t>ining closed frequent graph patterns.” KDD, 2003.</a:t>
            </a:r>
          </a:p>
          <a:p>
            <a:pPr marL="0" indent="0">
              <a:buNone/>
            </a:pPr>
            <a:r>
              <a:rPr lang="en-US" sz="2000" dirty="0" smtClean="0"/>
              <a:t>Y. Sun, J. Han, X. Yan, P.S. Yu, and T. Wu</a:t>
            </a:r>
            <a:r>
              <a:rPr lang="en-US" sz="2000" dirty="0"/>
              <a:t>. “</a:t>
            </a:r>
            <a:r>
              <a:rPr lang="en-US" sz="2000" dirty="0" err="1"/>
              <a:t>PathSim</a:t>
            </a:r>
            <a:r>
              <a:rPr lang="en-US" sz="2000" dirty="0"/>
              <a:t>: Meta path-based top-k similarity search in heterogeneous information </a:t>
            </a:r>
            <a:r>
              <a:rPr lang="en-US" sz="2000" dirty="0" smtClean="0"/>
              <a:t>networks.” VLDB, 2011.</a:t>
            </a:r>
          </a:p>
          <a:p>
            <a:pPr marL="0" indent="0">
              <a:buNone/>
            </a:pPr>
            <a:r>
              <a:rPr lang="en-US" sz="2000" dirty="0" smtClean="0"/>
              <a:t>Y. Sun, Y. Yu, and J. Han</a:t>
            </a:r>
            <a:r>
              <a:rPr lang="en-US" sz="2000" dirty="0"/>
              <a:t>. “Ranking-based clustering of heterogeneous information networks with star network </a:t>
            </a:r>
            <a:r>
              <a:rPr lang="en-US" sz="2000" dirty="0" smtClean="0"/>
              <a:t>schema.” KDD, 2009.</a:t>
            </a:r>
          </a:p>
          <a:p>
            <a:pPr marL="0" indent="0">
              <a:buNone/>
            </a:pPr>
            <a:r>
              <a:rPr lang="en-US" sz="2000" dirty="0" smtClean="0"/>
              <a:t>Y. Sun, J. Han, P. Zhao, Z. Yin, H. Cheng, and T. Wu</a:t>
            </a:r>
            <a:r>
              <a:rPr lang="en-US" sz="2000" dirty="0"/>
              <a:t>. “</a:t>
            </a:r>
            <a:r>
              <a:rPr lang="en-US" sz="2000" dirty="0" err="1"/>
              <a:t>RankClus</a:t>
            </a:r>
            <a:r>
              <a:rPr lang="en-US" sz="2000" dirty="0"/>
              <a:t>: </a:t>
            </a:r>
            <a:r>
              <a:rPr lang="en-US" altLang="zh-CN" sz="2000" dirty="0" smtClean="0"/>
              <a:t>In</a:t>
            </a:r>
            <a:r>
              <a:rPr lang="en-US" sz="2000" dirty="0" smtClean="0"/>
              <a:t>tegrating </a:t>
            </a:r>
            <a:r>
              <a:rPr lang="en-US" sz="2000" dirty="0"/>
              <a:t>clustering with ranking for heterogeneous information network </a:t>
            </a:r>
            <a:r>
              <a:rPr lang="en-US" sz="2000" dirty="0" smtClean="0"/>
              <a:t>analysis.” EDBT, 2009.</a:t>
            </a:r>
          </a:p>
          <a:p>
            <a:pPr marL="0" indent="0">
              <a:buNone/>
            </a:pPr>
            <a:r>
              <a:rPr lang="en-US" sz="2000" dirty="0" smtClean="0"/>
              <a:t>Y. Sun, R. Barber, M. Gupta, C. </a:t>
            </a:r>
            <a:r>
              <a:rPr lang="en-US" sz="2000" dirty="0" err="1" smtClean="0"/>
              <a:t>Aggarwar</a:t>
            </a:r>
            <a:r>
              <a:rPr lang="en-US" sz="2000" dirty="0" smtClean="0"/>
              <a:t>, and J. Han</a:t>
            </a:r>
            <a:r>
              <a:rPr lang="en-US" sz="2000" dirty="0"/>
              <a:t>. “Co-author relationship prediction in heterogeneous bibliographic </a:t>
            </a:r>
            <a:r>
              <a:rPr lang="en-US" sz="2000" dirty="0" smtClean="0"/>
              <a:t>networks.” ASONAM, 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Song,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“Scalable topical phrase mining from text corpora.”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Liu,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Shang,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Mining quality phrases from massive text corpora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2015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Tao,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Effective entity recognition and typing by relation phrase-based clustering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KDD,</a:t>
            </a:r>
            <a:r>
              <a:rPr lang="zh-CN" altLang="en-US" sz="2000" dirty="0"/>
              <a:t> </a:t>
            </a:r>
            <a:r>
              <a:rPr lang="en-US" altLang="zh-CN" sz="2000" dirty="0"/>
              <a:t>2015.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X.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Voss,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“Label noise reduction in entity typing by heterogeneous partial-label embedding.”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Danilevsky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Desai,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Nguyen,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Taula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phrase mining framework for recursive construction of a topical </a:t>
            </a:r>
            <a:r>
              <a:rPr lang="en-US" altLang="zh-CN" sz="2000" dirty="0" smtClean="0"/>
              <a:t>hierarchy.”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E.E.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Papalexakis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Sidiropoulos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ParCube</a:t>
            </a:r>
            <a:r>
              <a:rPr lang="en-US" altLang="zh-CN" sz="2000" dirty="0"/>
              <a:t>: S</a:t>
            </a:r>
            <a:r>
              <a:rPr lang="en-US" altLang="zh-CN" sz="2000" dirty="0" smtClean="0"/>
              <a:t>parse parallelizable tensor decompositions.”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2012.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Koutra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Vreeken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“VOG: S</a:t>
            </a:r>
            <a:r>
              <a:rPr lang="en-US" altLang="zh-CN" sz="2000" dirty="0" smtClean="0"/>
              <a:t>ummarizing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understanding large </a:t>
            </a:r>
            <a:r>
              <a:rPr lang="en-US" altLang="zh-CN" sz="2000" dirty="0"/>
              <a:t>g</a:t>
            </a:r>
            <a:r>
              <a:rPr lang="en-US" altLang="zh-CN" sz="2000" dirty="0" smtClean="0"/>
              <a:t>raphs.”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Wu.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Biperpedia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ontology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Yahya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ReNoun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Fact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nominal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attributes.”</a:t>
            </a:r>
            <a:r>
              <a:rPr lang="zh-CN" altLang="en-US" sz="2000" dirty="0"/>
              <a:t> </a:t>
            </a:r>
            <a:r>
              <a:rPr lang="en-US" altLang="zh-CN" sz="2000" dirty="0"/>
              <a:t>EMNLP,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N.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Noy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Sarawagi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Yu.</a:t>
            </a:r>
            <a:r>
              <a:rPr lang="zh-CN" altLang="en-US" sz="2000" dirty="0"/>
              <a:t> </a:t>
            </a:r>
            <a:r>
              <a:rPr lang="en-US" altLang="zh-CN" sz="2000" dirty="0"/>
              <a:t>“Discovering structure in the universe of attribute names.”</a:t>
            </a:r>
            <a:r>
              <a:rPr lang="zh-CN" altLang="en-US" sz="2000" dirty="0"/>
              <a:t> </a:t>
            </a:r>
            <a:r>
              <a:rPr lang="en-US" altLang="zh-CN" sz="2000" dirty="0"/>
              <a:t>WWW,</a:t>
            </a:r>
            <a:r>
              <a:rPr lang="zh-CN" altLang="en-US" sz="2000" dirty="0"/>
              <a:t> </a:t>
            </a:r>
            <a:r>
              <a:rPr lang="en-US" altLang="zh-CN" sz="2000" dirty="0"/>
              <a:t>2016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44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Q.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Gao,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Zhao,</a:t>
            </a:r>
            <a:r>
              <a:rPr lang="zh-CN" altLang="en-US" sz="2000" dirty="0"/>
              <a:t> </a:t>
            </a:r>
            <a:r>
              <a:rPr lang="en-US" altLang="zh-CN" sz="2000" dirty="0"/>
              <a:t>W.</a:t>
            </a:r>
            <a:r>
              <a:rPr lang="zh-CN" altLang="en-US" sz="2000" dirty="0"/>
              <a:t> </a:t>
            </a:r>
            <a:r>
              <a:rPr lang="en-US" altLang="zh-CN" sz="2000" dirty="0"/>
              <a:t>Fan,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“Resolving conflicts in heterogeneous data by truth discovery and source reliability estimation.”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Demirbas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</a:t>
            </a:r>
            <a:r>
              <a:rPr lang="en-US" altLang="zh-CN" sz="2000" dirty="0" smtClean="0"/>
              <a:t>confidence-aware approach </a:t>
            </a:r>
            <a:r>
              <a:rPr lang="en-US" altLang="zh-CN" sz="2000" dirty="0"/>
              <a:t>for t</a:t>
            </a:r>
            <a:r>
              <a:rPr lang="en-US" altLang="zh-CN" sz="2000" dirty="0" smtClean="0"/>
              <a:t>ruth discovery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long-tail </a:t>
            </a:r>
            <a:r>
              <a:rPr lang="en-US" altLang="zh-CN" sz="2000" dirty="0"/>
              <a:t>d</a:t>
            </a:r>
            <a:r>
              <a:rPr lang="en-US" altLang="zh-CN" sz="2000" dirty="0" smtClean="0"/>
              <a:t>ata.”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VLDB,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Qiu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Faitcrowd</a:t>
            </a:r>
            <a:r>
              <a:rPr lang="en-US" altLang="zh-CN" sz="2000" dirty="0"/>
              <a:t>: Fine grained truth discovery for </a:t>
            </a:r>
            <a:r>
              <a:rPr lang="en-US" altLang="zh-CN" sz="2000" dirty="0" err="1"/>
              <a:t>crowdsourced</a:t>
            </a:r>
            <a:r>
              <a:rPr lang="en-US" altLang="zh-CN" sz="2000" dirty="0"/>
              <a:t> data </a:t>
            </a:r>
            <a:r>
              <a:rPr lang="en-US" altLang="zh-CN" sz="2000" dirty="0" smtClean="0"/>
              <a:t>aggregation.”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survey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Explorations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Newsletter,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existence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West,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“Disinformation on the Web: Impact, </a:t>
            </a:r>
            <a:r>
              <a:rPr lang="en-US" altLang="zh-CN" sz="2000" dirty="0" smtClean="0"/>
              <a:t>characteristics</a:t>
            </a:r>
            <a:r>
              <a:rPr lang="en-US" altLang="zh-CN" sz="2000" dirty="0"/>
              <a:t>, and </a:t>
            </a:r>
            <a:r>
              <a:rPr lang="en-US" altLang="zh-CN" sz="2000" dirty="0" smtClean="0"/>
              <a:t>detection </a:t>
            </a:r>
            <a:r>
              <a:rPr lang="en-US" altLang="zh-CN" sz="2000" dirty="0"/>
              <a:t>of Wikipedia </a:t>
            </a:r>
            <a:r>
              <a:rPr lang="en-US" altLang="zh-CN" sz="2000" dirty="0" smtClean="0"/>
              <a:t>hoaxes.”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S. Kumar, F. </a:t>
            </a:r>
            <a:r>
              <a:rPr lang="en-US" altLang="zh-CN" sz="2000" dirty="0" err="1"/>
              <a:t>Spezzano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</a:t>
            </a:r>
            <a:r>
              <a:rPr lang="en-US" altLang="zh-CN" sz="2000" dirty="0"/>
              <a:t>. </a:t>
            </a:r>
            <a:r>
              <a:rPr lang="en-US" altLang="zh-CN" sz="2000" dirty="0" err="1" smtClean="0"/>
              <a:t>Subrahmanian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“Identifying </a:t>
            </a:r>
            <a:r>
              <a:rPr lang="en-US" altLang="zh-CN" sz="2000" dirty="0" smtClean="0"/>
              <a:t>malicious actors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social media.”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ASONAM,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(tutorial)</a:t>
            </a:r>
            <a:endParaRPr lang="zh-CN" altLang="en-US" sz="2000" dirty="0" smtClean="0"/>
          </a:p>
          <a:p>
            <a:pPr marL="0" indent="0">
              <a:buNone/>
            </a:pP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9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you!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Data-Driven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Behavioral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Analytics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with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Networks</a:t>
            </a:r>
            <a:endParaRPr lang="zh-CN" altLang="en-US" b="1" dirty="0" smtClean="0"/>
          </a:p>
          <a:p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</a:t>
            </a:r>
            <a:endParaRPr lang="zh-CN" altLang="en-US" dirty="0" smtClean="0"/>
          </a:p>
          <a:p>
            <a:r>
              <a:rPr lang="en-US" altLang="zh-CN" dirty="0" smtClean="0">
                <a:hlinkClick r:id="rId2"/>
              </a:rPr>
              <a:t>www.meng-jiang.com</a:t>
            </a:r>
            <a:endParaRPr lang="zh-CN" altLang="en-US" dirty="0" smtClean="0"/>
          </a:p>
          <a:p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40" y="542100"/>
            <a:ext cx="5651810" cy="612454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621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 descr="C:\Users\1\Desktop\blue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48" b="96552" l="3571" r="95536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97272" y="3265103"/>
            <a:ext cx="1575059" cy="163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C:\Users\1\Desktop\Picture2_副本.png"/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06" l="0" r="97297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69" y="2860924"/>
            <a:ext cx="1571836" cy="20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Users\1\Desktop\orange_副本.png"/>
          <p:cNvPicPr>
            <a:picLocks noChangeAspect="1" noChangeArrowheads="1"/>
          </p:cNvPicPr>
          <p:nvPr/>
        </p:nvPicPr>
        <p:blipFill>
          <a:blip r:embed="rId6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6" y="1915151"/>
            <a:ext cx="2605566" cy="160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 descr="C:\Users\1\Desktop\Picture2_副本.png"/>
          <p:cNvPicPr>
            <a:picLocks noChangeAspect="1" noChangeArrowheads="1"/>
          </p:cNvPicPr>
          <p:nvPr/>
        </p:nvPicPr>
        <p:blipFill>
          <a:blip r:embed="rId8">
            <a:alphaModFix amt="35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306" l="0" r="10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717" y="2892238"/>
            <a:ext cx="2390883" cy="200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10">
            <a:alphaModFix amt="35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3" descr="C:\Users\1\Desktop\cherry.png"/>
          <p:cNvPicPr>
            <a:picLocks noChangeAspect="1" noChangeArrowheads="1"/>
          </p:cNvPicPr>
          <p:nvPr/>
        </p:nvPicPr>
        <p:blipFill>
          <a:blip r:embed="rId12">
            <a:alphaModFix amt="35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99571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81" y="1902625"/>
            <a:ext cx="2210317" cy="299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C:\Users\1\Desktop\blue_副本.png"/>
          <p:cNvPicPr>
            <a:picLocks noChangeAspect="1" noChangeArrowheads="1"/>
          </p:cNvPicPr>
          <p:nvPr/>
        </p:nvPicPr>
        <p:blipFill>
          <a:blip r:embed="rId14">
            <a:alphaModFix amt="35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0549" y="1915151"/>
            <a:ext cx="1575060" cy="206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052293" y="1933969"/>
            <a:ext cx="0" cy="2947304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48" y="1937743"/>
            <a:ext cx="407542" cy="40754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74506" y="3395095"/>
            <a:ext cx="1405068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4506" y="3198618"/>
            <a:ext cx="412338" cy="4114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7" y="1702362"/>
            <a:ext cx="1303573" cy="4466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6809" y="4926090"/>
            <a:ext cx="5638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Data-Driven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Analytics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58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588105"/>
            <a:ext cx="5923249" cy="6078540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82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12" descr="C:\Users\1\Desktop\blue_副本.png"/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14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34" y="1906435"/>
            <a:ext cx="1585997" cy="16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52" y="2414392"/>
            <a:ext cx="2743200" cy="1970254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68102" y="459595"/>
            <a:ext cx="3109922" cy="768054"/>
          </a:xfrm>
        </p:spPr>
        <p:txBody>
          <a:bodyPr>
            <a:normAutofit/>
          </a:bodyPr>
          <a:lstStyle/>
          <a:p>
            <a:r>
              <a:rPr lang="en-US" altLang="zh-CN" sz="3200" smtClean="0"/>
              <a:t>Roadmap</a:t>
            </a:r>
            <a:endParaRPr lang="en-US" sz="32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965609" y="459595"/>
            <a:ext cx="3109922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defRPr>
            </a:lvl1pPr>
          </a:lstStyle>
          <a:p>
            <a:r>
              <a:rPr lang="en-US" altLang="zh-CN" sz="3200" dirty="0" smtClean="0"/>
              <a:t>Toolbox</a:t>
            </a:r>
            <a:endParaRPr lang="en-US" sz="3200" dirty="0"/>
          </a:p>
        </p:txBody>
      </p:sp>
      <p:sp>
        <p:nvSpPr>
          <p:cNvPr id="19" name="Rectangle 18"/>
          <p:cNvSpPr/>
          <p:nvPr/>
        </p:nvSpPr>
        <p:spPr>
          <a:xfrm>
            <a:off x="0" y="1420293"/>
            <a:ext cx="23704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prediction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688932" y="1820403"/>
            <a:ext cx="175364" cy="3591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92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4369</TotalTime>
  <Words>5417</Words>
  <Application>Microsoft Macintosh PowerPoint</Application>
  <PresentationFormat>On-screen Show (4:3)</PresentationFormat>
  <Paragraphs>1150</Paragraphs>
  <Slides>80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DengXian</vt:lpstr>
      <vt:lpstr>Times</vt:lpstr>
      <vt:lpstr>Times New Roman</vt:lpstr>
      <vt:lpstr>Wingdings</vt:lpstr>
      <vt:lpstr>宋体</vt:lpstr>
      <vt:lpstr>Office Theme</vt:lpstr>
      <vt:lpstr>Data-Driven Behavioral Analytics with Networks</vt:lpstr>
      <vt:lpstr>What is Behavior (Analysis)? </vt:lpstr>
      <vt:lpstr>PowerPoint Presentation</vt:lpstr>
      <vt:lpstr>PowerPoint Presentation</vt:lpstr>
      <vt:lpstr>Challenges in Behavioral Analysis</vt:lpstr>
      <vt:lpstr>Methodology: Why Data-Driven?</vt:lpstr>
      <vt:lpstr>The 1st Day I Became a Data Mining Person</vt:lpstr>
      <vt:lpstr>Roadmap</vt:lpstr>
      <vt:lpstr>Roadmap</vt:lpstr>
      <vt:lpstr>Related Work</vt:lpstr>
      <vt:lpstr>Social Contextual Factors</vt:lpstr>
      <vt:lpstr>Social Contextual Factors</vt:lpstr>
      <vt:lpstr>Modeling: From Contextual Information to Contextual Factors</vt:lpstr>
      <vt:lpstr>ContextMF </vt:lpstr>
      <vt:lpstr>ContextMF</vt:lpstr>
      <vt:lpstr>ContextMF</vt:lpstr>
      <vt:lpstr>Experimental Results</vt:lpstr>
      <vt:lpstr>Impact</vt:lpstr>
      <vt:lpstr>Roadmap</vt:lpstr>
      <vt:lpstr>A More Serious Problem in Weibo</vt:lpstr>
      <vt:lpstr>Roadmap</vt:lpstr>
      <vt:lpstr>Out-Degree Distributions</vt:lpstr>
      <vt:lpstr>Spikes!</vt:lpstr>
      <vt:lpstr>Observation: How They Behave</vt:lpstr>
      <vt:lpstr>Observation: How They Behave</vt:lpstr>
      <vt:lpstr>Represent Synchronicity</vt:lpstr>
      <vt:lpstr>Represent Normality</vt:lpstr>
      <vt:lpstr>Theorem: Synchronicity vs. Normality</vt:lpstr>
      <vt:lpstr>Theorem: Synchronicity vs. Normality</vt:lpstr>
      <vt:lpstr>CatchSync</vt:lpstr>
      <vt:lpstr>Experimental Results</vt:lpstr>
      <vt:lpstr>Impact</vt:lpstr>
      <vt:lpstr>Roadmap</vt:lpstr>
      <vt:lpstr>Modeling Spatiotemporal Contexts</vt:lpstr>
      <vt:lpstr>Roadmap</vt:lpstr>
      <vt:lpstr>Roadmap</vt:lpstr>
      <vt:lpstr>Roadmap</vt:lpstr>
      <vt:lpstr>Roadmap</vt:lpstr>
      <vt:lpstr>Bring Phrases to Behavior Modeling</vt:lpstr>
      <vt:lpstr>Tensor Fails</vt:lpstr>
      <vt:lpstr>Two-Level Matrix and “Tartan”</vt:lpstr>
      <vt:lpstr>CMU Tartans</vt:lpstr>
      <vt:lpstr>Optimize with MDL Principle</vt:lpstr>
      <vt:lpstr>Experimental Results</vt:lpstr>
      <vt:lpstr>Experimental Results</vt:lpstr>
      <vt:lpstr>Impact</vt:lpstr>
      <vt:lpstr>Roadmap</vt:lpstr>
      <vt:lpstr>Roadmap</vt:lpstr>
      <vt:lpstr>Roadmap</vt:lpstr>
      <vt:lpstr>Roadmap</vt:lpstr>
      <vt:lpstr>Attributed Network Construction</vt:lpstr>
      <vt:lpstr>Data-Driven: Meta Pattern Mining</vt:lpstr>
      <vt:lpstr>MetaPAD Framework</vt:lpstr>
      <vt:lpstr>MetaPAD Framework</vt:lpstr>
      <vt:lpstr>MetaPAD Framework</vt:lpstr>
      <vt:lpstr>Top-Down Re-Typing for Granularity </vt:lpstr>
      <vt:lpstr>Experimental Results</vt:lpstr>
      <vt:lpstr>Experimental Results</vt:lpstr>
      <vt:lpstr>Experimental Results</vt:lpstr>
      <vt:lpstr>Impact</vt:lpstr>
      <vt:lpstr>Finding Truth when Structuring</vt:lpstr>
      <vt:lpstr>Roadmap</vt:lpstr>
      <vt:lpstr>Roadmap</vt:lpstr>
      <vt:lpstr>Future Work</vt:lpstr>
      <vt:lpstr>Future Work</vt:lpstr>
      <vt:lpstr>Future Work</vt:lpstr>
      <vt:lpstr>Future Work</vt:lpstr>
      <vt:lpstr>Funding Opportunities</vt:lpstr>
      <vt:lpstr>Tutorials, Teaching, Survey, Chapters </vt:lpstr>
      <vt:lpstr>Publications</vt:lpstr>
      <vt:lpstr>Acknowledgement</vt:lpstr>
      <vt:lpstr>References</vt:lpstr>
      <vt:lpstr>References</vt:lpstr>
      <vt:lpstr>References</vt:lpstr>
      <vt:lpstr>References</vt:lpstr>
      <vt:lpstr>References</vt:lpstr>
      <vt:lpstr>References</vt:lpstr>
      <vt:lpstr>Thank you!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644</cp:revision>
  <cp:lastPrinted>2016-09-15T21:14:20Z</cp:lastPrinted>
  <dcterms:created xsi:type="dcterms:W3CDTF">2016-09-13T14:44:57Z</dcterms:created>
  <dcterms:modified xsi:type="dcterms:W3CDTF">2016-09-21T18:10:22Z</dcterms:modified>
</cp:coreProperties>
</file>